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8" r:id="rId2"/>
    <p:sldId id="261" r:id="rId3"/>
    <p:sldId id="260" r:id="rId4"/>
    <p:sldId id="262" r:id="rId5"/>
    <p:sldId id="272" r:id="rId6"/>
    <p:sldId id="277" r:id="rId7"/>
    <p:sldId id="263" r:id="rId8"/>
    <p:sldId id="273" r:id="rId9"/>
    <p:sldId id="279" r:id="rId10"/>
    <p:sldId id="264" r:id="rId11"/>
    <p:sldId id="275" r:id="rId12"/>
    <p:sldId id="276" r:id="rId13"/>
    <p:sldId id="265" r:id="rId14"/>
    <p:sldId id="274" r:id="rId15"/>
    <p:sldId id="278" r:id="rId16"/>
    <p:sldId id="26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269" autoAdjust="0"/>
    <p:restoredTop sz="94660"/>
  </p:normalViewPr>
  <p:slideViewPr>
    <p:cSldViewPr snapToObjects="1">
      <p:cViewPr>
        <p:scale>
          <a:sx n="73" d="100"/>
          <a:sy n="73" d="100"/>
        </p:scale>
        <p:origin x="-179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877ED-F1E4-424C-BA63-B6F596B37224}" type="datetimeFigureOut">
              <a:rPr lang="en-US" smtClean="0"/>
              <a:pPr/>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42BF25-D70B-094D-8474-CE3D3F9AE894}" type="slidenum">
              <a:rPr lang="en-US" smtClean="0"/>
              <a:pPr/>
              <a:t>‹#›</a:t>
            </a:fld>
            <a:endParaRPr lang="en-US"/>
          </a:p>
        </p:txBody>
      </p:sp>
    </p:spTree>
    <p:extLst>
      <p:ext uri="{BB962C8B-B14F-4D97-AF65-F5344CB8AC3E}">
        <p14:creationId xmlns:p14="http://schemas.microsoft.com/office/powerpoint/2010/main" val="11702991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ciencedaily.com/releases/2012/02/120210105901.ht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What you come out with is a child that has no discipline, no sense of right and wrong, and spoiled as all hell. When these children grow up, they’re never taught what is right and what is wrong, so they keep their “I deserve everything I want attitude” as they mature. They have simply never had to regulate themselves before, and although children can grow up and learn these things on their own, it’s not very likely.</a:t>
            </a:r>
          </a:p>
          <a:p>
            <a:endParaRPr lang="en-US" dirty="0"/>
          </a:p>
        </p:txBody>
      </p:sp>
      <p:sp>
        <p:nvSpPr>
          <p:cNvPr id="4" name="Slide Number Placeholder 3"/>
          <p:cNvSpPr>
            <a:spLocks noGrp="1"/>
          </p:cNvSpPr>
          <p:nvPr>
            <p:ph type="sldNum" sz="quarter" idx="10"/>
          </p:nvPr>
        </p:nvSpPr>
        <p:spPr/>
        <p:txBody>
          <a:bodyPr/>
          <a:lstStyle/>
          <a:p>
            <a:fld id="{CA42BF25-D70B-094D-8474-CE3D3F9AE894}" type="slidenum">
              <a:rPr lang="en-US" smtClean="0"/>
              <a:pPr/>
              <a:t>4</a:t>
            </a:fld>
            <a:endParaRPr lang="en-US"/>
          </a:p>
        </p:txBody>
      </p:sp>
    </p:spTree>
    <p:extLst>
      <p:ext uri="{BB962C8B-B14F-4D97-AF65-F5344CB8AC3E}">
        <p14:creationId xmlns:p14="http://schemas.microsoft.com/office/powerpoint/2010/main" val="3208899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42BF25-D70B-094D-8474-CE3D3F9AE894}" type="slidenum">
              <a:rPr lang="en-US" smtClean="0"/>
              <a:pPr/>
              <a:t>7</a:t>
            </a:fld>
            <a:endParaRPr lang="en-US"/>
          </a:p>
        </p:txBody>
      </p:sp>
    </p:spTree>
    <p:extLst>
      <p:ext uri="{BB962C8B-B14F-4D97-AF65-F5344CB8AC3E}">
        <p14:creationId xmlns:p14="http://schemas.microsoft.com/office/powerpoint/2010/main" val="429237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bg1"/>
                </a:solidFill>
              </a:rPr>
              <a:t>The child either grows up too quickly, needing to take care of himself since the parent isn’t present, or not at all, remaining immature and helpless. They often have behavioral issues in school, do worse academically, and remain socially and emotionally isolated.</a:t>
            </a:r>
          </a:p>
          <a:p>
            <a:r>
              <a:rPr lang="en-US" dirty="0" smtClean="0">
                <a:solidFill>
                  <a:schemeClr val="bg1"/>
                </a:solidFill>
              </a:rPr>
              <a:t>When they grow up, they are more likely to have severe behavioral and mental problems</a:t>
            </a:r>
            <a:r>
              <a:rPr lang="en-US" b="1" dirty="0" smtClean="0">
                <a:solidFill>
                  <a:schemeClr val="bg1"/>
                </a:solidFill>
              </a:rPr>
              <a:t>.</a:t>
            </a:r>
            <a:r>
              <a:rPr lang="en-US" dirty="0" smtClean="0">
                <a:solidFill>
                  <a:schemeClr val="bg1"/>
                </a:solidFill>
              </a:rPr>
              <a:t> Their want of personal relationships makes them easily manipulated by others.</a:t>
            </a:r>
          </a:p>
          <a:p>
            <a:endParaRPr lang="en-US" dirty="0"/>
          </a:p>
        </p:txBody>
      </p:sp>
      <p:sp>
        <p:nvSpPr>
          <p:cNvPr id="4" name="Slide Number Placeholder 3"/>
          <p:cNvSpPr>
            <a:spLocks noGrp="1"/>
          </p:cNvSpPr>
          <p:nvPr>
            <p:ph type="sldNum" sz="quarter" idx="10"/>
          </p:nvPr>
        </p:nvSpPr>
        <p:spPr/>
        <p:txBody>
          <a:bodyPr/>
          <a:lstStyle/>
          <a:p>
            <a:fld id="{CA42BF25-D70B-094D-8474-CE3D3F9AE894}" type="slidenum">
              <a:rPr lang="en-US" smtClean="0"/>
              <a:pPr/>
              <a:t>10</a:t>
            </a:fld>
            <a:endParaRPr lang="en-US"/>
          </a:p>
        </p:txBody>
      </p:sp>
    </p:spTree>
    <p:extLst>
      <p:ext uri="{BB962C8B-B14F-4D97-AF65-F5344CB8AC3E}">
        <p14:creationId xmlns:p14="http://schemas.microsoft.com/office/powerpoint/2010/main" val="3432067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Authoritarian parenting will either produce children that are overly obedient and proficient, or on the flip end, children that refuse to acknowledge authority and </a:t>
            </a:r>
            <a:r>
              <a:rPr lang="en-US" u="sng" dirty="0" smtClean="0">
                <a:solidFill>
                  <a:schemeClr val="bg1"/>
                </a:solidFill>
                <a:hlinkClick r:id="rId3" tooltip="Controlling Parents More Likely to Have Delinquent Children"/>
              </a:rPr>
              <a:t>maybe even become delinquent</a:t>
            </a:r>
            <a:r>
              <a:rPr lang="en-US" dirty="0" smtClean="0">
                <a:solidFill>
                  <a:schemeClr val="bg1"/>
                </a:solidFill>
              </a:rPr>
              <a:t>. In the second case, parents make their children the opposite of what they intend: In wanting their children to succeed, they push them too hard and impose too many limitations on them, making the children less likely to succeed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A42BF25-D70B-094D-8474-CE3D3F9AE89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46C59B-DECD-5A46-9D79-5D732B231CE5}"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6C59B-DECD-5A46-9D79-5D732B231CE5}"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6C59B-DECD-5A46-9D79-5D732B231CE5}"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6C59B-DECD-5A46-9D79-5D732B231CE5}"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6C59B-DECD-5A46-9D79-5D732B231CE5}"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46C59B-DECD-5A46-9D79-5D732B231CE5}"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46C59B-DECD-5A46-9D79-5D732B231CE5}"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46C59B-DECD-5A46-9D79-5D732B231CE5}"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6C59B-DECD-5A46-9D79-5D732B231CE5}"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6C59B-DECD-5A46-9D79-5D732B231CE5}"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6C59B-DECD-5A46-9D79-5D732B231CE5}"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AF861-F1E7-4E46-A338-33C3F515EC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6C59B-DECD-5A46-9D79-5D732B231CE5}" type="datetimeFigureOut">
              <a:rPr lang="en-US" smtClean="0"/>
              <a:pPr/>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AF861-F1E7-4E46-A338-33C3F515EC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source=images&amp;cd=&amp;cad=rja&amp;docid=jKYUVgvxPXqveM&amp;tbnid=28HsXVV9dRwW_M:&amp;ved=0CAgQjRwwAA&amp;url=http://en.wikipedia.org/wiki/Al_Bundy&amp;ei=YOgLUsP4NYGwyQH9l4HIDQ&amp;psig=AFQjCNGaD29H-qsUCnRd3t0mpZ5WludSNA&amp;ust=137659849699559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amp;esrc=s&amp;frm=1&amp;source=images&amp;cd=&amp;cad=rja&amp;docid=7DgPiAaLV5qzoM&amp;tbnid=ptJIzv7eqmu7qM:&amp;ved=0CAUQjRw&amp;url=http://www.personal.psu.edu/users/a/l/alz5013/intro.htm&amp;ei=X-oLUptdiYiLArmQgdgM&amp;bvm=bv.50723672,d.aWc&amp;psig=AFQjCNG539ADkosSnQE7Q1EBd36gSiTS7g&amp;ust=13765989975020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r00JP0ilflSRgM&amp;tbnid=0tUnNzzTkAFYMM:&amp;ved=0CAUQjRw&amp;url=http://www.all-about-motherhood.com/permissive-parenting-style.html&amp;ei=iekLUurCE-O7igL2poHQAg&amp;bvm=bv.50723672,d.aWc&amp;psig=AFQjCNGDBtAT_9T57wFIC-_JkcZhgED9Yw&amp;ust=1376598686023001"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Parenting Styles By Diana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Baumrind</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lnSpcReduction="10000"/>
          </a:bodyPr>
          <a:lstStyle/>
          <a:p>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Baumrind</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is a clinical and developmental psychologist and is known for her research on parenting styles.</a:t>
            </a:r>
          </a:p>
          <a:p>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Baumrind</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concluded parenting styles differed in four different dimensions:</a:t>
            </a:r>
          </a:p>
          <a:p>
            <a:pPr lvl="1"/>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parents' warmth/nurturance</a:t>
            </a:r>
          </a:p>
          <a:p>
            <a:pPr lvl="1"/>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discipline strategy</a:t>
            </a:r>
          </a:p>
          <a:p>
            <a:pPr lvl="1"/>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communication skills</a:t>
            </a:r>
          </a:p>
          <a:p>
            <a:pPr lvl="1"/>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expectations of maturity </a:t>
            </a:r>
          </a:p>
          <a:p>
            <a:pPr lvl="1">
              <a:buNone/>
            </a:pP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lvl="1">
              <a:buNone/>
            </a:pP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lvl="1">
              <a:buNone/>
            </a:pP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dirty="0" smtClean="0"/>
          </a:p>
        </p:txBody>
      </p:sp>
      <p:pic>
        <p:nvPicPr>
          <p:cNvPr id="6" name="Picture 5" descr="images-1.jpg"/>
          <p:cNvPicPr>
            <a:picLocks noChangeAspect="1"/>
          </p:cNvPicPr>
          <p:nvPr/>
        </p:nvPicPr>
        <p:blipFill>
          <a:blip r:embed="rId2"/>
          <a:stretch>
            <a:fillRect/>
          </a:stretch>
        </p:blipFill>
        <p:spPr>
          <a:xfrm>
            <a:off x="5678574" y="4124325"/>
            <a:ext cx="3008226" cy="20018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Uninvolved Parenting Style </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Parents </a:t>
            </a:r>
            <a:r>
              <a:rPr lang="en-US" dirty="0">
                <a:solidFill>
                  <a:schemeClr val="bg1"/>
                </a:solidFill>
              </a:rPr>
              <a:t>neglect their child by putting their own life before the child's. </a:t>
            </a:r>
            <a:endParaRPr lang="en-US" dirty="0" smtClean="0">
              <a:solidFill>
                <a:schemeClr val="bg1"/>
              </a:solidFill>
            </a:endParaRPr>
          </a:p>
          <a:p>
            <a:r>
              <a:rPr lang="en-US" dirty="0" smtClean="0">
                <a:solidFill>
                  <a:schemeClr val="bg1"/>
                </a:solidFill>
              </a:rPr>
              <a:t>They </a:t>
            </a:r>
            <a:r>
              <a:rPr lang="en-US" dirty="0">
                <a:solidFill>
                  <a:schemeClr val="bg1"/>
                </a:solidFill>
              </a:rPr>
              <a:t>do provide for the child's basic needs but they show little interaction with the </a:t>
            </a:r>
            <a:r>
              <a:rPr lang="en-US" dirty="0" smtClean="0">
                <a:solidFill>
                  <a:schemeClr val="bg1"/>
                </a:solidFill>
              </a:rPr>
              <a:t>child.</a:t>
            </a:r>
          </a:p>
          <a:p>
            <a:r>
              <a:rPr lang="en-US" dirty="0">
                <a:solidFill>
                  <a:schemeClr val="bg1"/>
                </a:solidFill>
              </a:rPr>
              <a:t>Discipline is marked by inconsistency with punishments ranging from no action to extreme action</a:t>
            </a:r>
            <a:r>
              <a:rPr lang="en-US" dirty="0" smtClean="0">
                <a:solidFill>
                  <a:schemeClr val="bg1"/>
                </a:solidFill>
              </a:rPr>
              <a:t>.</a:t>
            </a:r>
          </a:p>
          <a:p>
            <a:pPr marL="0" indent="0">
              <a:buNone/>
            </a:pPr>
            <a:r>
              <a:rPr lang="en-US" dirty="0">
                <a:solidFill>
                  <a:schemeClr val="bg1"/>
                </a:solidFill>
              </a:rPr>
              <a:t>How does it affect children as they grow older:</a:t>
            </a:r>
          </a:p>
          <a:p>
            <a:r>
              <a:rPr lang="en-US" dirty="0" smtClean="0">
                <a:solidFill>
                  <a:schemeClr val="bg1"/>
                </a:solidFill>
              </a:rPr>
              <a:t>Lowest test scores from all styles.</a:t>
            </a:r>
          </a:p>
          <a:p>
            <a:r>
              <a:rPr lang="en-US" dirty="0">
                <a:solidFill>
                  <a:schemeClr val="bg1"/>
                </a:solidFill>
              </a:rPr>
              <a:t>H</a:t>
            </a:r>
            <a:r>
              <a:rPr lang="en-US" dirty="0" smtClean="0">
                <a:solidFill>
                  <a:schemeClr val="bg1"/>
                </a:solidFill>
              </a:rPr>
              <a:t>ighest </a:t>
            </a:r>
            <a:r>
              <a:rPr lang="en-US" dirty="0">
                <a:solidFill>
                  <a:schemeClr val="bg1"/>
                </a:solidFill>
              </a:rPr>
              <a:t>rates of poverty, depression, school dropout, unemployment, and </a:t>
            </a:r>
            <a:r>
              <a:rPr lang="en-US" dirty="0" smtClean="0">
                <a:solidFill>
                  <a:schemeClr val="bg1"/>
                </a:solidFill>
              </a:rPr>
              <a:t>incarceration.</a:t>
            </a:r>
          </a:p>
          <a:p>
            <a:r>
              <a:rPr lang="en-US" dirty="0" smtClean="0">
                <a:solidFill>
                  <a:schemeClr val="bg1"/>
                </a:solidFill>
              </a:rPr>
              <a:t>Have negative attention seeking behavior.</a:t>
            </a:r>
          </a:p>
          <a:p>
            <a:r>
              <a:rPr lang="en-US" dirty="0" smtClean="0">
                <a:solidFill>
                  <a:schemeClr val="bg1"/>
                </a:solidFill>
              </a:rPr>
              <a:t>Low self-esteem. </a:t>
            </a:r>
            <a:r>
              <a:rPr lang="en-US" dirty="0">
                <a:solidFill>
                  <a:schemeClr val="bg1"/>
                </a:solidFill>
              </a:rPr>
              <a:t/>
            </a:r>
            <a:br>
              <a:rPr lang="en-US" dirty="0">
                <a:solidFill>
                  <a:schemeClr val="bg1"/>
                </a:solidFill>
              </a:rPr>
            </a:br>
            <a:r>
              <a:rPr lang="en-US" dirty="0"/>
              <a:t/>
            </a:r>
            <a:br>
              <a:rPr lang="en-US" dirty="0"/>
            </a:br>
            <a:endParaRPr lang="en-US" dirty="0" smtClean="0">
              <a:solidFill>
                <a:schemeClr val="bg1"/>
              </a:solidFill>
            </a:endParaRPr>
          </a:p>
          <a:p>
            <a:endParaRPr lang="en-US" dirty="0">
              <a:solidFill>
                <a:schemeClr val="bg1"/>
              </a:solidFill>
            </a:endParaRPr>
          </a:p>
        </p:txBody>
      </p:sp>
      <p:pic>
        <p:nvPicPr>
          <p:cNvPr id="2050" name="Picture 2" descr="http://upload.wikimedia.org/wikipedia/en/thumb/b/b8/Al_Bundy.jpg/289px-Al_Bundy.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9315" y="4419600"/>
            <a:ext cx="27527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45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31074"/>
            <a:ext cx="7772400" cy="5668963"/>
          </a:xfrm>
        </p:spPr>
        <p:txBody>
          <a:bodyPr>
            <a:normAutofit fontScale="85000" lnSpcReduction="10000"/>
          </a:bodyPr>
          <a:lstStyle/>
          <a:p>
            <a:pPr marL="0" indent="0">
              <a:buNone/>
            </a:pPr>
            <a:r>
              <a:rPr lang="en-US" dirty="0">
                <a:solidFill>
                  <a:schemeClr val="bg1"/>
                </a:solidFill>
              </a:rPr>
              <a:t>You and your daughter have been doing errands all Sunday and you both come home tired and cranky. Your daughter has homework and she announces she needs lots of help, despite your throbbing headache. You say:</a:t>
            </a:r>
          </a:p>
          <a:p>
            <a:r>
              <a:rPr lang="en-US" b="1" dirty="0">
                <a:solidFill>
                  <a:schemeClr val="bg1"/>
                </a:solidFill>
              </a:rPr>
              <a:t>A. </a:t>
            </a:r>
            <a:r>
              <a:rPr lang="en-US" dirty="0">
                <a:solidFill>
                  <a:schemeClr val="bg1"/>
                </a:solidFill>
              </a:rPr>
              <a:t>"I will help you, but get started on it on your own and do what you can." </a:t>
            </a:r>
          </a:p>
          <a:p>
            <a:r>
              <a:rPr lang="en-US" b="1" dirty="0">
                <a:solidFill>
                  <a:schemeClr val="bg1"/>
                </a:solidFill>
              </a:rPr>
              <a:t>B. </a:t>
            </a:r>
            <a:r>
              <a:rPr lang="en-US" dirty="0">
                <a:solidFill>
                  <a:schemeClr val="bg1"/>
                </a:solidFill>
              </a:rPr>
              <a:t>"It's not my homework. You have to do it on your own. And make sure you do a good job or there will be punishments."</a:t>
            </a:r>
          </a:p>
          <a:p>
            <a:r>
              <a:rPr lang="en-US" b="1" dirty="0">
                <a:solidFill>
                  <a:schemeClr val="bg1"/>
                </a:solidFill>
              </a:rPr>
              <a:t>C.</a:t>
            </a:r>
            <a:r>
              <a:rPr lang="en-US" dirty="0">
                <a:solidFill>
                  <a:schemeClr val="bg1"/>
                </a:solidFill>
              </a:rPr>
              <a:t> "Why don't I do your homework with you?" </a:t>
            </a:r>
          </a:p>
          <a:p>
            <a:r>
              <a:rPr lang="en-US" b="1" dirty="0">
                <a:solidFill>
                  <a:schemeClr val="bg1"/>
                </a:solidFill>
              </a:rPr>
              <a:t>D.</a:t>
            </a:r>
            <a:r>
              <a:rPr lang="en-US" dirty="0">
                <a:solidFill>
                  <a:schemeClr val="bg1"/>
                </a:solidFill>
              </a:rPr>
              <a:t> "I have such a headache. Please do it on your own or just skip it tonight. After all, it's been a long day and I know how tired you are." </a:t>
            </a:r>
          </a:p>
          <a:p>
            <a:endParaRPr lang="en-US" dirty="0"/>
          </a:p>
        </p:txBody>
      </p:sp>
    </p:spTree>
    <p:extLst>
      <p:ext uri="{BB962C8B-B14F-4D97-AF65-F5344CB8AC3E}">
        <p14:creationId xmlns:p14="http://schemas.microsoft.com/office/powerpoint/2010/main" val="1646260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630886" cy="2110581"/>
          </a:xfrm>
        </p:spPr>
        <p:txBody>
          <a:bodyPr>
            <a:normAutofit fontScale="90000"/>
          </a:bodyPr>
          <a:lstStyle/>
          <a:p>
            <a:r>
              <a:rPr lang="en-US" b="1" dirty="0">
                <a:solidFill>
                  <a:schemeClr val="bg1"/>
                </a:solidFill>
              </a:rPr>
              <a:t>D.</a:t>
            </a:r>
            <a:r>
              <a:rPr lang="en-US" dirty="0">
                <a:solidFill>
                  <a:schemeClr val="bg1"/>
                </a:solidFill>
              </a:rPr>
              <a:t> "I have such a headache. Please do it on your own or just skip it tonight. After all, it's been a long day and I know how tired you are." </a:t>
            </a:r>
            <a:br>
              <a:rPr lang="en-US" dirty="0">
                <a:solidFill>
                  <a:schemeClr val="bg1"/>
                </a:solidFill>
              </a:rPr>
            </a:br>
            <a:r>
              <a:rPr lang="en-US" dirty="0"/>
              <a:t/>
            </a:r>
            <a:br>
              <a:rPr lang="en-US" dirty="0"/>
            </a:br>
            <a:endParaRPr lang="en-US" dirty="0">
              <a:solidFill>
                <a:schemeClr val="bg1"/>
              </a:solidFill>
            </a:endParaRPr>
          </a:p>
        </p:txBody>
      </p:sp>
    </p:spTree>
    <p:extLst>
      <p:ext uri="{BB962C8B-B14F-4D97-AF65-F5344CB8AC3E}">
        <p14:creationId xmlns:p14="http://schemas.microsoft.com/office/powerpoint/2010/main" val="3876997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Authoritarian Parenting Style </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Strict </a:t>
            </a:r>
            <a:r>
              <a:rPr lang="en-US" dirty="0">
                <a:solidFill>
                  <a:schemeClr val="bg1"/>
                </a:solidFill>
              </a:rPr>
              <a:t>parenting style, involves high expectations from parents but have little communication between child and </a:t>
            </a:r>
            <a:r>
              <a:rPr lang="en-US" dirty="0" smtClean="0">
                <a:solidFill>
                  <a:schemeClr val="bg1"/>
                </a:solidFill>
              </a:rPr>
              <a:t>parents.</a:t>
            </a:r>
          </a:p>
          <a:p>
            <a:r>
              <a:rPr lang="en-US" dirty="0" smtClean="0">
                <a:solidFill>
                  <a:schemeClr val="bg1"/>
                </a:solidFill>
              </a:rPr>
              <a:t>Parents </a:t>
            </a:r>
            <a:r>
              <a:rPr lang="en-US" dirty="0">
                <a:solidFill>
                  <a:schemeClr val="bg1"/>
                </a:solidFill>
              </a:rPr>
              <a:t>don't provide logical reasoning for rules and limits, and are prone to harsh </a:t>
            </a:r>
            <a:r>
              <a:rPr lang="en-US" dirty="0" smtClean="0">
                <a:solidFill>
                  <a:schemeClr val="bg1"/>
                </a:solidFill>
              </a:rPr>
              <a:t>punishments.</a:t>
            </a:r>
          </a:p>
          <a:p>
            <a:pPr marL="0" indent="0">
              <a:buNone/>
            </a:pPr>
            <a:r>
              <a:rPr lang="en-US" dirty="0">
                <a:solidFill>
                  <a:schemeClr val="bg1"/>
                </a:solidFill>
              </a:rPr>
              <a:t>How does it affect children as they grow </a:t>
            </a:r>
            <a:r>
              <a:rPr lang="en-US" dirty="0" smtClean="0">
                <a:solidFill>
                  <a:schemeClr val="bg1"/>
                </a:solidFill>
              </a:rPr>
              <a:t>older:</a:t>
            </a:r>
          </a:p>
          <a:p>
            <a:r>
              <a:rPr lang="en-US" dirty="0">
                <a:solidFill>
                  <a:schemeClr val="bg1"/>
                </a:solidFill>
              </a:rPr>
              <a:t>P</a:t>
            </a:r>
            <a:r>
              <a:rPr lang="en-US" dirty="0" smtClean="0">
                <a:solidFill>
                  <a:schemeClr val="bg1"/>
                </a:solidFill>
              </a:rPr>
              <a:t>erform </a:t>
            </a:r>
            <a:r>
              <a:rPr lang="en-US" dirty="0">
                <a:solidFill>
                  <a:schemeClr val="bg1"/>
                </a:solidFill>
              </a:rPr>
              <a:t>moderately well in </a:t>
            </a:r>
            <a:r>
              <a:rPr lang="en-US" dirty="0" smtClean="0">
                <a:solidFill>
                  <a:schemeClr val="bg1"/>
                </a:solidFill>
              </a:rPr>
              <a:t>school.</a:t>
            </a:r>
          </a:p>
          <a:p>
            <a:r>
              <a:rPr lang="en-US" dirty="0" smtClean="0">
                <a:solidFill>
                  <a:schemeClr val="bg1"/>
                </a:solidFill>
              </a:rPr>
              <a:t>Poorer </a:t>
            </a:r>
            <a:r>
              <a:rPr lang="en-US" dirty="0">
                <a:solidFill>
                  <a:schemeClr val="bg1"/>
                </a:solidFill>
              </a:rPr>
              <a:t>social </a:t>
            </a:r>
            <a:r>
              <a:rPr lang="en-US" dirty="0" smtClean="0">
                <a:solidFill>
                  <a:schemeClr val="bg1"/>
                </a:solidFill>
              </a:rPr>
              <a:t>skills.</a:t>
            </a:r>
          </a:p>
          <a:p>
            <a:r>
              <a:rPr lang="en-US" dirty="0">
                <a:solidFill>
                  <a:schemeClr val="bg1"/>
                </a:solidFill>
              </a:rPr>
              <a:t>L</a:t>
            </a:r>
            <a:r>
              <a:rPr lang="en-US" dirty="0" smtClean="0">
                <a:solidFill>
                  <a:schemeClr val="bg1"/>
                </a:solidFill>
              </a:rPr>
              <a:t>ower self-esteem.</a:t>
            </a:r>
          </a:p>
          <a:p>
            <a:r>
              <a:rPr lang="en-US" dirty="0">
                <a:solidFill>
                  <a:schemeClr val="bg1"/>
                </a:solidFill>
              </a:rPr>
              <a:t>H</a:t>
            </a:r>
            <a:r>
              <a:rPr lang="en-US" dirty="0" smtClean="0">
                <a:solidFill>
                  <a:schemeClr val="bg1"/>
                </a:solidFill>
              </a:rPr>
              <a:t>igher </a:t>
            </a:r>
            <a:r>
              <a:rPr lang="en-US" dirty="0">
                <a:solidFill>
                  <a:schemeClr val="bg1"/>
                </a:solidFill>
              </a:rPr>
              <a:t>levels of </a:t>
            </a:r>
            <a:r>
              <a:rPr lang="en-US" dirty="0" smtClean="0">
                <a:solidFill>
                  <a:schemeClr val="bg1"/>
                </a:solidFill>
              </a:rPr>
              <a:t>depression. </a:t>
            </a:r>
          </a:p>
          <a:p>
            <a:r>
              <a:rPr lang="en-US" dirty="0" smtClean="0">
                <a:solidFill>
                  <a:schemeClr val="bg1"/>
                </a:solidFill>
              </a:rPr>
              <a:t>Girls are raised to be less independent, </a:t>
            </a:r>
          </a:p>
          <a:p>
            <a:pPr>
              <a:buNone/>
            </a:pPr>
            <a:r>
              <a:rPr lang="en-US" dirty="0" smtClean="0">
                <a:solidFill>
                  <a:schemeClr val="bg1"/>
                </a:solidFill>
              </a:rPr>
              <a:t>and boys are more aggressive. </a:t>
            </a:r>
          </a:p>
          <a:p>
            <a:endParaRPr lang="en-US" dirty="0">
              <a:solidFill>
                <a:schemeClr val="bg1"/>
              </a:solidFill>
            </a:endParaRPr>
          </a:p>
        </p:txBody>
      </p:sp>
      <p:pic>
        <p:nvPicPr>
          <p:cNvPr id="5" name="Picture 4" descr="tremaine.gif"/>
          <p:cNvPicPr>
            <a:picLocks noChangeAspect="1"/>
          </p:cNvPicPr>
          <p:nvPr/>
        </p:nvPicPr>
        <p:blipFill>
          <a:blip r:embed="rId3"/>
          <a:stretch>
            <a:fillRect/>
          </a:stretch>
        </p:blipFill>
        <p:spPr>
          <a:xfrm>
            <a:off x="6781800" y="3200400"/>
            <a:ext cx="1629217" cy="2736850"/>
          </a:xfrm>
          <a:prstGeom prst="rect">
            <a:avLst/>
          </a:prstGeom>
        </p:spPr>
      </p:pic>
    </p:spTree>
    <p:extLst>
      <p:ext uri="{BB962C8B-B14F-4D97-AF65-F5344CB8AC3E}">
        <p14:creationId xmlns:p14="http://schemas.microsoft.com/office/powerpoint/2010/main" val="3141271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001000" cy="5257800"/>
          </a:xfrm>
        </p:spPr>
        <p:txBody>
          <a:bodyPr>
            <a:normAutofit fontScale="70000" lnSpcReduction="20000"/>
          </a:bodyPr>
          <a:lstStyle/>
          <a:p>
            <a:pPr marL="0" indent="0">
              <a:buNone/>
            </a:pPr>
            <a:r>
              <a:rPr lang="en-US" dirty="0">
                <a:solidFill>
                  <a:schemeClr val="bg1"/>
                </a:solidFill>
              </a:rPr>
              <a:t>Your teenage children have been asking to go to a party at the home of a kid you’d rather they not socialize with. After telling them you don’t want them to go, they launch a full assault with tears and arguments that all their friends are going and that you’re the strictest parent in the whole world. In response you:</a:t>
            </a:r>
          </a:p>
          <a:p>
            <a:r>
              <a:rPr lang="en-US" b="1" dirty="0">
                <a:solidFill>
                  <a:schemeClr val="bg1"/>
                </a:solidFill>
              </a:rPr>
              <a:t>A. </a:t>
            </a:r>
            <a:r>
              <a:rPr lang="en-US" dirty="0">
                <a:solidFill>
                  <a:schemeClr val="bg1"/>
                </a:solidFill>
              </a:rPr>
              <a:t>say, "OK, fine, you can go. But don't expect me to help you get there. You have to find your own ride."</a:t>
            </a:r>
          </a:p>
          <a:p>
            <a:r>
              <a:rPr lang="en-US" b="1" dirty="0">
                <a:solidFill>
                  <a:schemeClr val="bg1"/>
                </a:solidFill>
              </a:rPr>
              <a:t>B.</a:t>
            </a:r>
            <a:r>
              <a:rPr lang="en-US" dirty="0">
                <a:solidFill>
                  <a:schemeClr val="bg1"/>
                </a:solidFill>
              </a:rPr>
              <a:t> ground them for talking back to you and questioning your judgment.</a:t>
            </a:r>
          </a:p>
          <a:p>
            <a:r>
              <a:rPr lang="en-US" b="1" dirty="0">
                <a:solidFill>
                  <a:schemeClr val="bg1"/>
                </a:solidFill>
              </a:rPr>
              <a:t>C.</a:t>
            </a:r>
            <a:r>
              <a:rPr lang="en-US" dirty="0">
                <a:solidFill>
                  <a:schemeClr val="bg1"/>
                </a:solidFill>
              </a:rPr>
              <a:t> say, "I want to sit down and talk to hear your concerns, but I'm not going to change my mind as long as I feel the party won't be a safe place."</a:t>
            </a:r>
          </a:p>
          <a:p>
            <a:r>
              <a:rPr lang="en-US" b="1" dirty="0">
                <a:solidFill>
                  <a:schemeClr val="bg1"/>
                </a:solidFill>
              </a:rPr>
              <a:t>D. </a:t>
            </a:r>
            <a:r>
              <a:rPr lang="en-US" dirty="0">
                <a:solidFill>
                  <a:schemeClr val="bg1"/>
                </a:solidFill>
              </a:rPr>
              <a:t>realize they have a point – they should be able to go to a party all their friends are attending. You even offer to take them to the party, but because you're concerned about safety, you wait in a nearby café and pick them up at the end of the night.</a:t>
            </a:r>
          </a:p>
          <a:p>
            <a:endParaRPr lang="en-US" dirty="0">
              <a:solidFill>
                <a:schemeClr val="bg1"/>
              </a:solidFill>
            </a:endParaRPr>
          </a:p>
        </p:txBody>
      </p:sp>
    </p:spTree>
    <p:extLst>
      <p:ext uri="{BB962C8B-B14F-4D97-AF65-F5344CB8AC3E}">
        <p14:creationId xmlns:p14="http://schemas.microsoft.com/office/powerpoint/2010/main" val="3312510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 y="1752600"/>
            <a:ext cx="8382000" cy="2057400"/>
          </a:xfrm>
        </p:spPr>
        <p:txBody>
          <a:bodyPr>
            <a:normAutofit fontScale="90000"/>
          </a:bodyPr>
          <a:lstStyle/>
          <a:p>
            <a:r>
              <a:rPr lang="en-US" b="1" dirty="0">
                <a:solidFill>
                  <a:schemeClr val="bg1"/>
                </a:solidFill>
              </a:rPr>
              <a:t>B.</a:t>
            </a:r>
            <a:r>
              <a:rPr lang="en-US" dirty="0" smtClean="0">
                <a:solidFill>
                  <a:schemeClr val="bg1"/>
                </a:solidFill>
              </a:rPr>
              <a:t> Ground </a:t>
            </a:r>
            <a:r>
              <a:rPr lang="en-US" dirty="0">
                <a:solidFill>
                  <a:schemeClr val="bg1"/>
                </a:solidFill>
              </a:rPr>
              <a:t>them for talking back to you and questioning your judgment.</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4045203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14" y="1066800"/>
            <a:ext cx="8229600" cy="1143000"/>
          </a:xfrm>
        </p:spPr>
        <p:txBody>
          <a:bodyPr>
            <a:normAutofit fontScale="90000"/>
          </a:bodyPr>
          <a:lstStyle/>
          <a:p>
            <a:r>
              <a:rPr lang="en-US" dirty="0" smtClean="0">
                <a:solidFill>
                  <a:schemeClr val="bg1"/>
                </a:solidFill>
              </a:rPr>
              <a:t>Which one is considered the best parenting style and why? </a:t>
            </a:r>
            <a:endParaRPr lang="en-US" dirty="0">
              <a:solidFill>
                <a:schemeClr val="bg1"/>
              </a:solidFill>
            </a:endParaRPr>
          </a:p>
        </p:txBody>
      </p:sp>
      <p:pic>
        <p:nvPicPr>
          <p:cNvPr id="7170" name="Picture 2" descr="https://encrypted-tbn0.gstatic.com/images?q=tbn:ANd9GcQQZjpHJn51uskkegZQz1M4l9kzuWog3taSi5HpPaoKNH2tWD8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590800"/>
            <a:ext cx="5633229" cy="3772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323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Why is Understanding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arenting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tyles Important?</a:t>
            </a:r>
            <a:endParaRPr lang="en-US" dirty="0"/>
          </a:p>
        </p:txBody>
      </p:sp>
      <p:sp>
        <p:nvSpPr>
          <p:cNvPr id="3" name="Content Placeholder 2"/>
          <p:cNvSpPr>
            <a:spLocks noGrp="1"/>
          </p:cNvSpPr>
          <p:nvPr>
            <p:ph idx="1"/>
          </p:nvPr>
        </p:nvSpPr>
        <p:spPr/>
        <p:txBody>
          <a:bodyPr>
            <a:norm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Research over many years has confirmed over and over that parenting style has a direct effect on how children grow and thrive.</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Parenting styles account for the way children functioned socially, emotionally and cognitively in the world.</a:t>
            </a:r>
          </a:p>
          <a:p>
            <a:pPr>
              <a:buNone/>
            </a:pPr>
            <a:endParaRPr lang="en-US" dirty="0"/>
          </a:p>
        </p:txBody>
      </p:sp>
      <p:pic>
        <p:nvPicPr>
          <p:cNvPr id="4" name="Picture 3" descr="images-2.jpg"/>
          <p:cNvPicPr>
            <a:picLocks noChangeAspect="1"/>
          </p:cNvPicPr>
          <p:nvPr/>
        </p:nvPicPr>
        <p:blipFill>
          <a:blip r:embed="rId2"/>
          <a:stretch>
            <a:fillRect/>
          </a:stretch>
        </p:blipFill>
        <p:spPr>
          <a:xfrm>
            <a:off x="6324601" y="4823455"/>
            <a:ext cx="2819400" cy="20214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Four Different Parenting Styles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Authoritative</a:t>
            </a:r>
          </a:p>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Permissive</a:t>
            </a:r>
          </a:p>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Uninvolved</a:t>
            </a:r>
          </a:p>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Authoritarian </a:t>
            </a:r>
          </a:p>
          <a:p>
            <a:endParaRPr lang="en-US" dirty="0"/>
          </a:p>
        </p:txBody>
      </p:sp>
      <p:pic>
        <p:nvPicPr>
          <p:cNvPr id="4" name="Picture 3" descr="images-4.jpg"/>
          <p:cNvPicPr>
            <a:picLocks noChangeAspect="1"/>
          </p:cNvPicPr>
          <p:nvPr/>
        </p:nvPicPr>
        <p:blipFill>
          <a:blip r:embed="rId2"/>
          <a:stretch>
            <a:fillRect/>
          </a:stretch>
        </p:blipFill>
        <p:spPr>
          <a:xfrm>
            <a:off x="4414196" y="3581400"/>
            <a:ext cx="4272604" cy="2997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Permissive Parenting Style </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rPr>
              <a:t>Parents </a:t>
            </a:r>
            <a:r>
              <a:rPr lang="en-US" dirty="0">
                <a:solidFill>
                  <a:schemeClr val="bg1"/>
                </a:solidFill>
              </a:rPr>
              <a:t>take on the role of "</a:t>
            </a:r>
            <a:r>
              <a:rPr lang="en-US" dirty="0" smtClean="0">
                <a:solidFill>
                  <a:schemeClr val="bg1"/>
                </a:solidFill>
              </a:rPr>
              <a:t>friends.“</a:t>
            </a:r>
          </a:p>
          <a:p>
            <a:r>
              <a:rPr lang="en-US" dirty="0" smtClean="0">
                <a:solidFill>
                  <a:schemeClr val="bg1"/>
                </a:solidFill>
              </a:rPr>
              <a:t>Do not </a:t>
            </a:r>
            <a:r>
              <a:rPr lang="en-US" dirty="0">
                <a:solidFill>
                  <a:schemeClr val="bg1"/>
                </a:solidFill>
              </a:rPr>
              <a:t>have any expectations of </a:t>
            </a:r>
            <a:r>
              <a:rPr lang="en-US" dirty="0" smtClean="0">
                <a:solidFill>
                  <a:schemeClr val="bg1"/>
                </a:solidFill>
              </a:rPr>
              <a:t>child.</a:t>
            </a:r>
          </a:p>
          <a:p>
            <a:r>
              <a:rPr lang="en-US" dirty="0" smtClean="0">
                <a:solidFill>
                  <a:schemeClr val="bg1"/>
                </a:solidFill>
              </a:rPr>
              <a:t>Free from rules and discipline. </a:t>
            </a:r>
          </a:p>
          <a:p>
            <a:r>
              <a:rPr lang="en-US" dirty="0" smtClean="0">
                <a:solidFill>
                  <a:schemeClr val="bg1"/>
                </a:solidFill>
              </a:rPr>
              <a:t>They </a:t>
            </a:r>
            <a:r>
              <a:rPr lang="en-US" dirty="0">
                <a:solidFill>
                  <a:schemeClr val="bg1"/>
                </a:solidFill>
              </a:rPr>
              <a:t>allow the child to make their own </a:t>
            </a:r>
            <a:r>
              <a:rPr lang="en-US" dirty="0" smtClean="0">
                <a:solidFill>
                  <a:schemeClr val="bg1"/>
                </a:solidFill>
              </a:rPr>
              <a:t>decisions.</a:t>
            </a:r>
          </a:p>
          <a:p>
            <a:r>
              <a:rPr lang="en-US" dirty="0" smtClean="0">
                <a:solidFill>
                  <a:schemeClr val="bg1"/>
                </a:solidFill>
              </a:rPr>
              <a:t>Not taught what is right or wrong</a:t>
            </a:r>
          </a:p>
          <a:p>
            <a:pPr marL="0" indent="0">
              <a:buNone/>
            </a:pPr>
            <a:r>
              <a:rPr lang="en-US" dirty="0" smtClean="0">
                <a:solidFill>
                  <a:schemeClr val="bg1"/>
                </a:solidFill>
              </a:rPr>
              <a:t>How does it affect children as they grow older:</a:t>
            </a:r>
          </a:p>
          <a:p>
            <a:r>
              <a:rPr lang="en-US" dirty="0" smtClean="0">
                <a:solidFill>
                  <a:schemeClr val="bg1"/>
                </a:solidFill>
              </a:rPr>
              <a:t>More problem behaviors.</a:t>
            </a:r>
          </a:p>
          <a:p>
            <a:r>
              <a:rPr lang="en-US" dirty="0" smtClean="0">
                <a:solidFill>
                  <a:schemeClr val="bg1"/>
                </a:solidFill>
              </a:rPr>
              <a:t>Less likely to do well in school.</a:t>
            </a:r>
          </a:p>
          <a:p>
            <a:r>
              <a:rPr lang="en-US" dirty="0" smtClean="0">
                <a:solidFill>
                  <a:schemeClr val="bg1"/>
                </a:solidFill>
              </a:rPr>
              <a:t>Difficulty regulating themselves.</a:t>
            </a:r>
          </a:p>
          <a:p>
            <a:pPr marL="0" indent="0">
              <a:buNone/>
            </a:pPr>
            <a:endParaRPr lang="en-US" dirty="0" smtClean="0">
              <a:solidFill>
                <a:schemeClr val="bg1"/>
              </a:solidFill>
            </a:endParaRPr>
          </a:p>
        </p:txBody>
      </p:sp>
      <p:pic>
        <p:nvPicPr>
          <p:cNvPr id="5" name="Picture 4" descr="images.jpg"/>
          <p:cNvPicPr>
            <a:picLocks noChangeAspect="1"/>
          </p:cNvPicPr>
          <p:nvPr/>
        </p:nvPicPr>
        <p:blipFill>
          <a:blip r:embed="rId3"/>
          <a:stretch>
            <a:fillRect/>
          </a:stretch>
        </p:blipFill>
        <p:spPr>
          <a:xfrm>
            <a:off x="6248400" y="4366672"/>
            <a:ext cx="2438400" cy="2491328"/>
          </a:xfrm>
          <a:prstGeom prst="rect">
            <a:avLst/>
          </a:prstGeom>
        </p:spPr>
      </p:pic>
    </p:spTree>
    <p:extLst>
      <p:ext uri="{BB962C8B-B14F-4D97-AF65-F5344CB8AC3E}">
        <p14:creationId xmlns:p14="http://schemas.microsoft.com/office/powerpoint/2010/main" val="3241659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7696200" cy="5410200"/>
          </a:xfrm>
        </p:spPr>
        <p:txBody>
          <a:bodyPr>
            <a:normAutofit fontScale="85000" lnSpcReduction="10000"/>
          </a:bodyPr>
          <a:lstStyle/>
          <a:p>
            <a:pPr marL="0" indent="0">
              <a:buNone/>
            </a:pPr>
            <a:r>
              <a:rPr lang="en-US" dirty="0">
                <a:solidFill>
                  <a:schemeClr val="bg1"/>
                </a:solidFill>
              </a:rPr>
              <a:t>While shopping, your </a:t>
            </a:r>
            <a:r>
              <a:rPr lang="en-US" dirty="0" smtClean="0">
                <a:solidFill>
                  <a:schemeClr val="bg1"/>
                </a:solidFill>
              </a:rPr>
              <a:t>six-year-old </a:t>
            </a:r>
            <a:r>
              <a:rPr lang="en-US" dirty="0">
                <a:solidFill>
                  <a:schemeClr val="bg1"/>
                </a:solidFill>
              </a:rPr>
              <a:t>son begs for a </a:t>
            </a:r>
            <a:r>
              <a:rPr lang="en-US" dirty="0" smtClean="0">
                <a:solidFill>
                  <a:schemeClr val="bg1"/>
                </a:solidFill>
              </a:rPr>
              <a:t>bag of chips(even </a:t>
            </a:r>
            <a:r>
              <a:rPr lang="en-US" dirty="0">
                <a:solidFill>
                  <a:schemeClr val="bg1"/>
                </a:solidFill>
              </a:rPr>
              <a:t>though </a:t>
            </a:r>
            <a:r>
              <a:rPr lang="en-US" dirty="0" smtClean="0">
                <a:solidFill>
                  <a:schemeClr val="bg1"/>
                </a:solidFill>
              </a:rPr>
              <a:t>it is almost dinner time). </a:t>
            </a:r>
            <a:r>
              <a:rPr lang="en-US" dirty="0">
                <a:solidFill>
                  <a:schemeClr val="bg1"/>
                </a:solidFill>
              </a:rPr>
              <a:t>You say:</a:t>
            </a:r>
          </a:p>
          <a:p>
            <a:r>
              <a:rPr lang="en-US" b="1" dirty="0">
                <a:solidFill>
                  <a:schemeClr val="bg1"/>
                </a:solidFill>
              </a:rPr>
              <a:t>A. </a:t>
            </a:r>
            <a:r>
              <a:rPr lang="en-US" dirty="0">
                <a:solidFill>
                  <a:schemeClr val="bg1"/>
                </a:solidFill>
              </a:rPr>
              <a:t>"Not a chance. You should know better than to ask me for one right before we have dinner."</a:t>
            </a:r>
          </a:p>
          <a:p>
            <a:r>
              <a:rPr lang="en-US" b="1" dirty="0">
                <a:solidFill>
                  <a:schemeClr val="bg1"/>
                </a:solidFill>
              </a:rPr>
              <a:t>B. </a:t>
            </a:r>
            <a:r>
              <a:rPr lang="en-US" dirty="0">
                <a:solidFill>
                  <a:schemeClr val="bg1"/>
                </a:solidFill>
              </a:rPr>
              <a:t>"OK, you've been such a good boy, you deserve </a:t>
            </a:r>
            <a:r>
              <a:rPr lang="en-US" dirty="0" smtClean="0">
                <a:solidFill>
                  <a:schemeClr val="bg1"/>
                </a:solidFill>
              </a:rPr>
              <a:t>a bag of chips." </a:t>
            </a:r>
            <a:r>
              <a:rPr lang="en-US" dirty="0">
                <a:solidFill>
                  <a:schemeClr val="bg1"/>
                </a:solidFill>
              </a:rPr>
              <a:t>He seems to have his heart set and, after all, it's only </a:t>
            </a:r>
            <a:r>
              <a:rPr lang="en-US" dirty="0" smtClean="0">
                <a:solidFill>
                  <a:schemeClr val="bg1"/>
                </a:solidFill>
              </a:rPr>
              <a:t>one bag of chips.</a:t>
            </a:r>
            <a:endParaRPr lang="en-US" dirty="0">
              <a:solidFill>
                <a:schemeClr val="bg1"/>
              </a:solidFill>
            </a:endParaRPr>
          </a:p>
          <a:p>
            <a:r>
              <a:rPr lang="en-US" b="1" dirty="0" err="1">
                <a:solidFill>
                  <a:schemeClr val="bg1"/>
                </a:solidFill>
              </a:rPr>
              <a:t>C.</a:t>
            </a:r>
            <a:r>
              <a:rPr lang="en-US" dirty="0" err="1">
                <a:solidFill>
                  <a:schemeClr val="bg1"/>
                </a:solidFill>
              </a:rPr>
              <a:t>"No</a:t>
            </a:r>
            <a:r>
              <a:rPr lang="en-US" dirty="0">
                <a:solidFill>
                  <a:schemeClr val="bg1"/>
                </a:solidFill>
              </a:rPr>
              <a:t>, you’ve already had plenty of </a:t>
            </a:r>
            <a:r>
              <a:rPr lang="en-US" dirty="0" smtClean="0">
                <a:solidFill>
                  <a:schemeClr val="bg1"/>
                </a:solidFill>
              </a:rPr>
              <a:t>snacks </a:t>
            </a:r>
            <a:r>
              <a:rPr lang="en-US" dirty="0">
                <a:solidFill>
                  <a:schemeClr val="bg1"/>
                </a:solidFill>
              </a:rPr>
              <a:t>– pick something healthy instead."</a:t>
            </a:r>
          </a:p>
          <a:p>
            <a:r>
              <a:rPr lang="en-US" b="1" dirty="0">
                <a:solidFill>
                  <a:schemeClr val="bg1"/>
                </a:solidFill>
              </a:rPr>
              <a:t>D. </a:t>
            </a:r>
            <a:r>
              <a:rPr lang="en-US" dirty="0">
                <a:solidFill>
                  <a:schemeClr val="bg1"/>
                </a:solidFill>
              </a:rPr>
              <a:t>"Don’t nag me. What I spend my money on is up to me."</a:t>
            </a:r>
          </a:p>
          <a:p>
            <a:endParaRPr lang="en-US" dirty="0"/>
          </a:p>
        </p:txBody>
      </p:sp>
    </p:spTree>
    <p:extLst>
      <p:ext uri="{BB962C8B-B14F-4D97-AF65-F5344CB8AC3E}">
        <p14:creationId xmlns:p14="http://schemas.microsoft.com/office/powerpoint/2010/main" val="4164564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023" y="1143000"/>
            <a:ext cx="8229600" cy="2514600"/>
          </a:xfrm>
        </p:spPr>
        <p:txBody>
          <a:bodyPr>
            <a:normAutofit fontScale="90000"/>
          </a:bodyPr>
          <a:lstStyle/>
          <a:p>
            <a:r>
              <a:rPr lang="en-US" b="1" dirty="0">
                <a:solidFill>
                  <a:schemeClr val="bg1"/>
                </a:solidFill>
              </a:rPr>
              <a:t>B. </a:t>
            </a:r>
            <a:r>
              <a:rPr lang="en-US" dirty="0">
                <a:solidFill>
                  <a:schemeClr val="bg1"/>
                </a:solidFill>
              </a:rPr>
              <a:t>"OK, you've been such a good boy, you deserve a bag of chips." He seems to have his heart set and, after all, it's only one bag of chips.</a:t>
            </a:r>
            <a:br>
              <a:rPr lang="en-US" dirty="0">
                <a:solidFill>
                  <a:schemeClr val="bg1"/>
                </a:solidFill>
              </a:rPr>
            </a:br>
            <a:endParaRPr lang="en-US" dirty="0">
              <a:solidFill>
                <a:schemeClr val="bg1"/>
              </a:solidFill>
            </a:endParaRPr>
          </a:p>
        </p:txBody>
      </p:sp>
      <p:pic>
        <p:nvPicPr>
          <p:cNvPr id="5122" name="Picture 2" descr="http://www.all-about-motherhood.com/images/permissive-parentin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5600" y="3657600"/>
            <a:ext cx="16256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121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Authoritative Parenting Style </a:t>
            </a:r>
            <a:endParaRPr lang="en-US" dirty="0">
              <a:solidFill>
                <a:schemeClr val="bg1"/>
              </a:solidFill>
            </a:endParaRPr>
          </a:p>
        </p:txBody>
      </p:sp>
      <p:sp>
        <p:nvSpPr>
          <p:cNvPr id="3" name="Content Placeholder 2"/>
          <p:cNvSpPr>
            <a:spLocks noGrp="1"/>
          </p:cNvSpPr>
          <p:nvPr>
            <p:ph idx="1"/>
          </p:nvPr>
        </p:nvSpPr>
        <p:spPr>
          <a:xfrm>
            <a:off x="457200" y="1417638"/>
            <a:ext cx="8229600" cy="4525963"/>
          </a:xfrm>
        </p:spPr>
        <p:txBody>
          <a:bodyPr>
            <a:normAutofit fontScale="85000" lnSpcReduction="20000"/>
          </a:bodyPr>
          <a:lstStyle/>
          <a:p>
            <a:r>
              <a:rPr lang="en-US" dirty="0" smtClean="0">
                <a:solidFill>
                  <a:schemeClr val="bg1"/>
                </a:solidFill>
              </a:rPr>
              <a:t>Democratic </a:t>
            </a:r>
            <a:r>
              <a:rPr lang="en-US" dirty="0">
                <a:solidFill>
                  <a:schemeClr val="bg1"/>
                </a:solidFill>
              </a:rPr>
              <a:t>style of </a:t>
            </a:r>
            <a:r>
              <a:rPr lang="en-US" dirty="0" smtClean="0">
                <a:solidFill>
                  <a:schemeClr val="bg1"/>
                </a:solidFill>
              </a:rPr>
              <a:t>parenting.</a:t>
            </a:r>
          </a:p>
          <a:p>
            <a:r>
              <a:rPr lang="en-US" dirty="0" smtClean="0">
                <a:solidFill>
                  <a:schemeClr val="bg1"/>
                </a:solidFill>
              </a:rPr>
              <a:t>Parents </a:t>
            </a:r>
            <a:r>
              <a:rPr lang="en-US" dirty="0">
                <a:solidFill>
                  <a:schemeClr val="bg1"/>
                </a:solidFill>
              </a:rPr>
              <a:t>are </a:t>
            </a:r>
            <a:r>
              <a:rPr lang="en-US" dirty="0" smtClean="0">
                <a:solidFill>
                  <a:schemeClr val="bg1"/>
                </a:solidFill>
              </a:rPr>
              <a:t>attentive and forgiving.</a:t>
            </a:r>
          </a:p>
          <a:p>
            <a:r>
              <a:rPr lang="en-US" dirty="0" smtClean="0">
                <a:solidFill>
                  <a:schemeClr val="bg1"/>
                </a:solidFill>
              </a:rPr>
              <a:t>Teach </a:t>
            </a:r>
            <a:r>
              <a:rPr lang="en-US" dirty="0">
                <a:solidFill>
                  <a:schemeClr val="bg1"/>
                </a:solidFill>
              </a:rPr>
              <a:t>their offspring proper </a:t>
            </a:r>
            <a:r>
              <a:rPr lang="en-US" dirty="0" smtClean="0">
                <a:solidFill>
                  <a:schemeClr val="bg1"/>
                </a:solidFill>
              </a:rPr>
              <a:t>behavior.</a:t>
            </a:r>
          </a:p>
          <a:p>
            <a:r>
              <a:rPr lang="en-US" dirty="0">
                <a:solidFill>
                  <a:schemeClr val="bg1"/>
                </a:solidFill>
              </a:rPr>
              <a:t>H</a:t>
            </a:r>
            <a:r>
              <a:rPr lang="en-US" dirty="0" smtClean="0">
                <a:solidFill>
                  <a:schemeClr val="bg1"/>
                </a:solidFill>
              </a:rPr>
              <a:t>ave </a:t>
            </a:r>
            <a:r>
              <a:rPr lang="en-US" dirty="0">
                <a:solidFill>
                  <a:schemeClr val="bg1"/>
                </a:solidFill>
              </a:rPr>
              <a:t>a set of rules, and if child fails to follow </a:t>
            </a:r>
            <a:r>
              <a:rPr lang="en-US" dirty="0" smtClean="0">
                <a:solidFill>
                  <a:schemeClr val="bg1"/>
                </a:solidFill>
              </a:rPr>
              <a:t>there is a consequence. </a:t>
            </a:r>
          </a:p>
          <a:p>
            <a:pPr marL="0" indent="0">
              <a:buNone/>
            </a:pPr>
            <a:r>
              <a:rPr lang="en-US" dirty="0">
                <a:solidFill>
                  <a:schemeClr val="bg1"/>
                </a:solidFill>
              </a:rPr>
              <a:t>How does it affect </a:t>
            </a:r>
            <a:r>
              <a:rPr lang="en-US" dirty="0" smtClean="0">
                <a:solidFill>
                  <a:schemeClr val="bg1"/>
                </a:solidFill>
              </a:rPr>
              <a:t>children </a:t>
            </a:r>
            <a:r>
              <a:rPr lang="en-US" dirty="0">
                <a:solidFill>
                  <a:schemeClr val="bg1"/>
                </a:solidFill>
              </a:rPr>
              <a:t>as they grow older</a:t>
            </a:r>
            <a:r>
              <a:rPr lang="en-US" dirty="0" smtClean="0">
                <a:solidFill>
                  <a:schemeClr val="bg1"/>
                </a:solidFill>
              </a:rPr>
              <a:t>:</a:t>
            </a:r>
          </a:p>
          <a:p>
            <a:r>
              <a:rPr lang="en-US" dirty="0">
                <a:solidFill>
                  <a:schemeClr val="bg1"/>
                </a:solidFill>
              </a:rPr>
              <a:t>D</a:t>
            </a:r>
            <a:r>
              <a:rPr lang="en-US" dirty="0" smtClean="0">
                <a:solidFill>
                  <a:schemeClr val="bg1"/>
                </a:solidFill>
              </a:rPr>
              <a:t>emonstrate </a:t>
            </a:r>
            <a:r>
              <a:rPr lang="en-US" dirty="0">
                <a:solidFill>
                  <a:schemeClr val="bg1"/>
                </a:solidFill>
              </a:rPr>
              <a:t>social and academic </a:t>
            </a:r>
            <a:r>
              <a:rPr lang="en-US" dirty="0" smtClean="0">
                <a:solidFill>
                  <a:schemeClr val="bg1"/>
                </a:solidFill>
              </a:rPr>
              <a:t>competence.</a:t>
            </a:r>
          </a:p>
          <a:p>
            <a:r>
              <a:rPr lang="en-US" dirty="0" smtClean="0">
                <a:solidFill>
                  <a:schemeClr val="bg1"/>
                </a:solidFill>
              </a:rPr>
              <a:t>Less likely to have problem behaviors.</a:t>
            </a:r>
          </a:p>
          <a:p>
            <a:r>
              <a:rPr lang="en-US" dirty="0" smtClean="0">
                <a:solidFill>
                  <a:schemeClr val="bg1"/>
                </a:solidFill>
              </a:rPr>
              <a:t>High self-esteem. </a:t>
            </a:r>
          </a:p>
          <a:p>
            <a:r>
              <a:rPr lang="en-US" dirty="0" smtClean="0">
                <a:solidFill>
                  <a:schemeClr val="bg1"/>
                </a:solidFill>
              </a:rPr>
              <a:t>Demonstrates </a:t>
            </a:r>
            <a:r>
              <a:rPr lang="en-US" dirty="0">
                <a:solidFill>
                  <a:schemeClr val="bg1"/>
                </a:solidFill>
              </a:rPr>
              <a:t>leadership </a:t>
            </a:r>
            <a:r>
              <a:rPr lang="en-US" dirty="0" smtClean="0">
                <a:solidFill>
                  <a:schemeClr val="bg1"/>
                </a:solidFill>
              </a:rPr>
              <a:t>qualities. </a:t>
            </a:r>
          </a:p>
          <a:p>
            <a:r>
              <a:rPr lang="en-US" dirty="0" smtClean="0">
                <a:solidFill>
                  <a:schemeClr val="bg1"/>
                </a:solidFill>
              </a:rPr>
              <a:t>Fewer mental health problems. </a:t>
            </a:r>
            <a:endParaRPr lang="en-US" dirty="0">
              <a:solidFill>
                <a:schemeClr val="bg1"/>
              </a:solidFill>
            </a:endParaRPr>
          </a:p>
        </p:txBody>
      </p:sp>
      <p:sp>
        <p:nvSpPr>
          <p:cNvPr id="4" name="AutoShape 2" descr="data:image/jpeg;base64,/9j/4AAQSkZJRgABAQAAAQABAAD/2wCEAAkGBxQTEhUUExQWFRUXFRgYFhgYGBgYHBcXFRkXFxcXFRUYHCggGBolHBQXIjEhJSkrLi4uFx8zODMsNygtLisBCgoKDg0OGxAQGiwkHyQsLDQsLCwsLCwsLCwsLCwsLCwsLCwsLCwsLCwsLCwsLCwsLCwsLCwsLCwsLCwsLCwsLP/AABEIALsBDQMBIgACEQEDEQH/xAAcAAAABwEBAAAAAAAAAAAAAAAAAQIEBQYHAwj/xAA7EAACAQIEBAQDBwMEAgMBAAABAhEAAwQSITEFE0FRBiJhcTKBkQcjQlKhsfAUwdFicoLhM/FDU7IW/8QAGQEAAwEBAQAAAAAAAAAAAAAAAAECAwQF/8QAJxEAAgICAgIBAwUBAAAAAAAAAAECEQMhEjFBYVEEIjITUpGx8XH/2gAMAwEAAhEDEQA/ANFoUdEK6DEOioGgaBhmhQoUCBQoUBQAdCio5oEChTXHcRtWRN24qe+/0FRreKsMUL2rnNgxlUEa+pOwpOSXbKUJPpEzeuhVJPT2G3cnQCq3ivG2HUlQSxHWIU+q/iI+WtV3i2Iv4shXY8v/AOtfKCf9R3b9qZDhwXUQNJL/AJVmJQbn3Nc8/qP2nVD6b9xI8R8Q3b8nMVtCTA8paNOnT51XxjWJzM0TsgMQPUjYVMXfvIS2pW2AOmrACczdpiQP81CX+HuWIUGTqfQdIHSs3OzVQrwTmB4hbBEiT0An9B196suEshhmZVtj/USWj1UbfWqng8CbUCPMRM/sBTxsSzXRZVmViuYSPiM/DJ2O9ZP0a0Wm3h7RMC5Ptl/ZjNN8VhLtvzW7jL6EH6FWkfSu2HlRF1VdY1kCYG5Bidj3p81vlEhSSo1ynWBroCdTsfY1MZtEygiO4R4kLOLWIXludEYfA5HSfwn9KslQ2O4dbxCSANpnqQdQ3pEa+1deF48wLd5hzF0JMDOOjA967cWXlpnHlxVtEpQoGhFbnOCKOKAoTQIKhR0DQAVKmk0oUAFQijohTAAoUcUBQByoqM0VIsOhNFQigA6FCgaBAoTQoUAHVb8Y+Izh15drW+8ZRvkUz94QfaB61ZAR126+w1rIuFh8RinxFy6Qbtxiq/EeWWPLXKNoWAKzyS4o1xQ5Mc4tGdQHYszCXIYZoGplj/YV0wOH+G0PeF2C76nr095p7xzBm25LKQxCiSQSV1Mleh8oEb0PDZEu50JzAfIE79NprhbPRivJLYbBrJnRQIY6/ABLCehJJ+tRHFLqjI0OeZmeYCjJIUEakkaaCBU1gyDgz+Zg4+j66+wIqLxGFN+wmT/yWgyD/Yd1HqJ/Q1nYxrhMaofKIPeDodtCekQCfpU9w+5bnNAJbck9vib22A9qpRwxUlF6nWNWPpptUxg0KkTE6ado/DPUDqapob2XO5wtLmVhHf3GnT5mlcQ8PorpdA+lQ3D+IFQTPwg/Mz/6FWFccWRQe4/Sk2qJSkmjnfsFmPaAD+5rk5eSSCNCNvUmPep6ysrXO8dNRUcX3ZSmuqIPB5kMHbp6azFRHiNA9pj1VjBGkLMafOrJiVB2Go/xpVc4uhUHMIUnU/r/AD3q8cqdEzhexrwHxMyXLdi75lZgit+JZ2zdxV4rGsx/q1cbLcUk7iQZH6VsaXAwzKZB1FejjlemedljW0KoUKFaGIAaOio6BBE0YoqFAAo6KjpgChRTQoA5xQoE0KCwpo6FCkAKBo6KaACoxQmgKAOGPvFbVxlEsEaB3OU1mfAeIphrK3APOQMveCIGvQxqTWpkVjfjfgpwuJRVYm3cVmSRqvmgrpvGkVjmjaNsMqZI4rij3wzXGzEgZVGgQA7KO2u9M+C8RPnX/Q8T0bQn5mT9KLDW/uWBgGNF3LT7bfOo3hmJAunrM/qIn/NctWdt1Rb7WOy2LeTeXMe7EkfSuWExJVi1vzTqyTHtE+9MEBS41s7Mc1uToTHwZtlJ6E05s8VsW2m6lzQwZB8p6gjfT0qXD4K5Fqs27N6SoVXIhjGv/MDWmeI4VcmAqx6NA+kf3rjhvEOEvABLmVvw5g6a7aMQRTqxcxbEqqAxoSQ3/wCl0P0rNpoqNvoVY4f1YrA2Ve/cmpfANzLnl+FdzTWxwa/c/wDM4VeqrpPux6e1WfhmBS2oVBFJRbZUpKK9ndRAptd2rmeNWSSAzGCQStu4ygjcFgsUYxKOJRgw3Mbj3XcVqzFJ2MSdTUNx0jIwNTbjUx6fqahuNKSCBHb/ACax8nSipeH7IBuSBIe22veWEVf+CWiqtOxaQO07/rWY2MVcW+bVtSzG8SAoknKCBoOnmrVeFYdktKr/ABxLenZR7Cu/Erlfo8zO0o17HdCKFAV0nGA0KOhQAQo4owKMUAIoUqipgCiNHFCgDkaIUZoRSKBRGjihFAwUKEUKACNHQijigAVlX2xXmW9hYBCi2/mjQksNB0mBtWqEVnH2zXWAwaANlzXHJjy54CgT0MSamf4lY+yscFslkJO28aiT/qPX2FNeH4I3cWv5RmLHuEUkrPb0FP8AgtoFCGLEdpKqP8k0/wCDYbLirGUGHLouhg5kYdfwggD1ma4X5PSircb6sf2VzIufy5hIJ/v6elPbV1VIF5SynQMNY7Q2/wC9duK8Me7cZR5US2rdswgfIAdajOG+H710MVuFVkgSN43PtWKmdc8OvRMXeA4a4ZABnqoif9y7T7VKYDw2LQ+6Z0j8run6Tl/SmnB+Hck6tmMdoq44FpA+tJfczObcEVTH3cZbB5eKaRst+0jqf+aAMPelYrjlwi0t5zaDIWdhlUXIyqQoUkgEkjWDAqyY/DSpjQnb1J9apPFPDl5rzlL7ry1XKQASc4LEdws9RVp1pk3GW6BiMeDAthmQbCTsPyppTjD2VeHQlG3DBiPWCpO30qNTg+Im0Bde4QZuZ2JViDuJErp+1W3A8HVCWkyTLQdCewHf2rN96NbpbDweIzKZ+INB9YE6e9V/jnGyJCBTruW/annjPC8i1dvgL8Bg65ldtDt8UzoOhrOMPdXmC2VuG64GQPuSw8vlGkHv6VrHHZi8iRdvApd3xNy24tlyAcyZwxABOaCCAPSrhw7Em4pzKEuIxS4gMhXXsTqVZSGE6waisF4cuWbapaxl202UZvJau2y5+KFdZCz0BpPhOxfN/GXL7hgXS0GAADvZBzvAGgEgV6EftpHl5GptssMUIpRWlBasxoRFCl5aTQIKjWiijAoAMCkxSooooAKiFKpM0wOdFR0UUigGgKFHFABGhFHFHQAVCjoUACqV9ruGzYK2/S3iFLd/vAUEfOrrVZ+0jiKWsBdV0Fw3otop0AIIbPO4K7j1qZ/iyofkjNuDYkINEBImC+oB7wf8U6xmLclWZ8rKwZDqIK6rCDYSNz9KrXCcaVMAR0MH+EVNs6qcwie5mfqR+1cbVM9CDtGq8A4gmLtLeQbEh1I+Fx8QBP4TvG1dsI8cxSNQ7dIlWggx7aTWb8A461k3UTzpcAkJurDZlJgMfTrVrwfiK7iLha4CsqoWVy6AENpJJ16mueUKbOqDckSzDzTFS2CuQBUTY123p0L0aVKdFyXLRNN5veoXiuIay/NyM2mVwoklQSVZSOqydOoPpXW1iTXZsbA9a0tMzWNp9DXDcatOPKXJ/Ly3De0Eb1MYdDAYrl00U7j1MdahlxzO0LPckbKvr69hUpaYZQS31/vSixZIUI4zhBdsOhgyp/zVG4LwNRibDyGJaQQsbKTqZM9q0SBkJms7W0wxyC1ddUbEeZQfzA5jbJ+E+nvWkXU0RV45L4LricRkAgS7GLa9XfpA/KNydgBS8DhBatrbHmiST+ZmJZ2PuxNHhcDbtksoJc6F3Yu5HbMdl9BApxXoebPKfVIEUdALS8tMkQBREV0yHsfpSYoHQiKOKWEostAqEAUZWlRQAoEkIy0UV1IpJFAqGtHRUBQUCjoChQAKFChQAKOioUAHVU+0ngtzE4ZTaUu9pi2QRLIR5ss7kbxVrowaTVqhxdOzzcMKS0qcvygz2p25uLGZm9CIj9K2bj/hHD4klypS6SPOkAn/AHA6EfrVIxnBHW69pUc5WhWKgC6OhAmAemvauXJjkjsxTjLzRD+HcWRfTLJJIEnpJAMDv61dcYpVw47T8uvvUFwzgV63fXPZezL6EpAJGsA9T1q33cPmT/UpkevcH3iuSTqR6eL8A8Hf6/zWpDJJ9Krlm6EbLrG6+3Y+21TeCv8A6VNFP5JLl7RTfE2FUZrzi2ny0+Z60+tPMU4sW1d2d1DEDKoIkAdTHc1SVmDyOInh72SuW3lCH1XX1JnUmozi/hjDXyDcZ2yKYyXWWPYKd/X0o+J+GMLckm3bE7yNCfTtVJx/h5rLZsNcvWyCdUYMB9Zim9G2HDHJfGf8/wCgxvHL9lmw+V1VfKGd85I7g96lPAeGN2814/BZBCk/ivN691Uk/OqzZwNwo9y7ca9cBjzkEyTpEdZrVuEcOGHsW7Kx5F83rcOrn3zfsK6MEE3fwcn1eR44uPz/AEPBUL4i8T2sJAcO9xoi2uhgn4i50ER86lP623zeUWy3CAQraZgfyMdGPcDWs78eYC7cxF2NsoK6np+bSNOijvrvXW3o82MbeycxX2h4ZUFxDzFIAKEFHR5GZXBHbWR29ac3PEKYjDi5aIU7gFtD8x0AiZ2mszfCNdm4mXyKpKHRnUHzzpqf50pFrhL2bXPtvlBuAMo0ylzCN21nX/usnlp0a/o6snxjcVZe599cBC8wAuXDBiAFVSYI31nadqufDvEJeylxxrkJIEQzBon09jVC4hjwAH0B2aBoSN4kkD5d6Z8P4yEczLIQRAJBnfTt1prKmyni1stXiHxJdzCWZILD7tmAMwUzdxoatHhbjAvWwGbM4YjbtA39zWM8b47zARJhWGUEiV9wNCCPppUzwzjpwwtshBLMrx+YANIPyY/M1SnshwVG1qpOwoFY6R/P+qxDxd4wxTiDfJsuc1trYKCYGZJ0JA6A7Qal/BHjN1flPDILTFizyxcag6kyxOUR2n8tVyM+Jq1FH8ms64D4yvNca9i7pSxasC5cS2vla5d0S2oiTGYnfoO1Iu/aa7seVZUIIiQzt/zIYAH2o5C4MvtACjoVRmFFCjoqBgo6KjoAIUKOKAoAFE7BRLEKO5MD6mmOK4oozZWSV3LHQE7ARuTB0qI4n4buvmuZmuXMhNpXJAJIMhAoKkCRuJ0qkvkKI/xV49t2le3hfvLvw80ActD1g/iYfSj+ybxerxg8US1yW5Nx4JfOczWz/qmSPSoLjPhNXASwjC+FiA68q7yx5ymaHF3QnLG4IG1UiyTIMlSDMiQVI2PcERQ42jRV4PVL4ZdR0IgjpBERHao/GcIVtRoYGo9B1G0betVT7NfHRxUYfEEG8F8tzQc0DoR+fvG9aAdK5ZRT0zRSlB6ZnfHuDEDNAHWRtm3IE96isBe7z/6rVr2HDTIH0GsiNdKz7xN4fawWu2wSmpIH4IjaTLCTXNLFXR34vqlLUuzrh8ZqKmMHigfLtr+tZovHGUkZM36U5teJnUhiIA+dSoSRrLjI03lTpoR0O/y96guL4G205lUkadv2qMt+OLWWWOXrHSffpTG54lF5hbshrjnZUGYz6xsO5OgpOLfSJguO2x34a4eDdVQJS1F1/wDeSeUvpqJ/41bbuICzmBHrE/MxTfgvD+RZVD8Z81wjWbh3g9gNB7Uz8RcTuWLZNu1zDIiTqxOy21AJZvT0Nd2KHCJ5ufJ+pO/Hgd4tLGIQ2rkOsTE7eoPQ1RvFtvEYY25xL38KWgSoa7a66sBDjtOvvSb/ABDFQXvW2t5thIMDUxAgz6GobinGHFogme0/pmHUanXpSlJDjBrdnPH8ThTcX3UuN9dVI3B7GKkuHY4NZMQQykMMuqwJUx3Biqddx+ay4uNLaDpJk7djTXiOLRBkQsGy+qsp7Ed/0rneOzoWSh3ime7bXLJyHzCdiBqB66betNrRPlgHQ9v3qAbiN5TPMaTEnvHf/NWa1iQtvO5K7AbNJ38pO9U1RCaZH3sNLMyiSD7fL3pVnElSCG+E6Dt1EfrTbCcUyXWYglSTMbjWZAo7rBWBJGW6AZ3ymZn5afrVQtOmTI78VZRalXlWJJRplCfhdO6mInvUfwvGML1s9VPoYnfynQ77GuHEsQAzBfhYz/c5euU7idaZWjqP5vWpkXO/xAmyFDlkzyq9DAKqddyOk9DVh8N2La2vvM28DJIEjUkt+Iy0ekVRhcOZUQSTCLHUnTSrXhOM2rNpLYRiRJbzMdWJYHsJBG3amtsZtdCjNFWpzAoRR0VAAFHQArnisQttCzmFHf8AQD3pjDvXAqlmIAHeqZxzxLcuM1vDgqi/G5AkjdoG6qANTT/EXziZkgWy+RVFxQc7ahFA3uHvsBNTOG8PWkR15UXXMKGYkNyxmALLqE7gxmj5VWo9jozl8Vl/qYtLNvls124WyIjaF1AU5mMxqPKIq6+Grxt2Ll4PYbm21fkC5y1W2JVrqXTqwMTqq6ipvij3bWDJuco3mgMyZUUa6RnBzwo2gz6Vm2OxAGIt3Ltw3srsiO9spktPbIcZEVfKZ0XvrT/MOi98U4et+3Zvo9pBbCvbcO1wuYK5LlxfMyeacwMg76VTvE3h3m3XN66y3jbQ2rlwKLbRIcM9sQqzEFtZGp1pHC8Vyr74hQUt2bSm0tx3CtnOUgwCQ+g0j1q0YW9bxqXSbJ5wyXOWty25ZRoDbRo8hG6MACfWiuP/AAOzH73MtXCkFXUiCp6iCHRh3EGRWz/Z745XEouHxDgYgCAxgC9v8P8ArA3X0mqt4j4Ktq3ct4iOUWF2zdtpkuhnAVbSWQCG1HmUHbXrVFxmDu2mXNKak22grmKH4l6hwY0ImplFSVlp2en0PSiu2wRrWfeA/tBW/kw+JIS/ACXJ8t2O8/C57dTt2rQwa5pJp7GUrxb4UDg3bS+cSSAP/JJZjIAnOdADWRcQ4sgEQdNxrIPUGdiNq9JNWMfap4Lc3w+Ftlv6ghSoAAS434mP4VYA6kQD71m47tHVjztR4si/stxNk3mfEqga5AwucSJBOaJ0zERrFa8iBdAAv+0AftWI+PMJZwzYPC2zIS0c7aAs5jzEgASDpPWBT7wp49u4U8vE571k/CSfMgGnlP4xtIrpjFUcs22zXr95UUsxgDfr9BUdjOMqmVgAQdFbffSQRt/JqKxXFb1/DsVt4blPorC9cduhByBBlbTqZHrVV4vdxIWHYBdJKA5Q3RmE6E9aUpUOMLHPGsVduF1YpbMySkQwOxH+oHr2PpWeY7GXEeG8y9R6/Sp7EYwqcvMQzoN1I9JnTrFVriF8AwwkkGIPfYmspLls1X26IZ7gzydtf122pOIuEuSfMZ1mQf1pwbIbUdIkAztTbEJqf3/zNCRLENl0301PfTt+lI/qnY6nQSQOmu8Cku+lJspTomxd675tJEgf4ri94xBOgOn+KXeOorg4oBsDuSddafcOta5joBt70xRalcKn4QZg/wDs/wA9KLBIfrktJzWMvqEjcHeR0EUxs4wgQs/IZvae21HjbpykHp8PXf8ASajLWJK/DpSiNs9ZGjFCjFdBzBUAKE0V24qKXchVUEsTsANzTGIxmMSzba5dYIiiSx2HYe57VlfFfGVu/cm4H5cjKgKgZQfhII1J1JNRPjfxe2NuZVlbCH7tfzEf/I/qeg6VWVI76fX51cbXRSS8mm8Es2cU68nENbZLhuNzYQC2d8mTqvcnTSpnCcQuYb+ospdtW8l6bnMUsHUorCcxDFX1UFQdTPpWR4TEEQV0IIOnWNR+oq78O8dcy06YgKzNa5YuEZnJAOUKxMm4zOTqQoAG1U7emJxraL5hvEOGzYds5trlCi3yi1kXX0AW8U8hlss9dq78V4Dzb+Fv4i9yLillREhgz6kRcPp0In51V+E8AY4e6iYxbzLlZLYRS7nCRcFosDBRbjQcumu9dF8T3weab8raKC/YxCqCz3GlltWlQOvLEFXJIIFZ8af2Me/Iu/4Aum7Y5jpcTmvz1Fxg7o5ZlcFySMrfhk9dacYawuBt4q5dtYiLRhbhuK7rZYgs1m/o0TDcttdNNKs2LweHuYj+puXbbiyCbZBOeyyxnByGGXY6iRO9VX7Q/D3OLYg3bIsFAyS7IGuiCCxEq+YA9KIycmk2D0TOA4thTaJzs1xUtqHvyOYbxmyzFOs6Z4kVA+KOEPaV0Nnn274Di0WDtYvsQrMt2cwXTRtRvNQ+JtWPNbtrbJuWrZUqczafeMueclp1ZSqyNJq28O8StzbX9S2FRMilSxucxVvAC1DkZWJnKSIEim48doLsyHiHDntZWaSjEhW3Ge2SHtkjQMpH6aVf/AX2kNbZMNjGzISFS8TqmmguH8S7ebcTrU34w4C7KRbKZ8QwF235ijrbOZrlpP8A7NQSN9NCazDjXAeSodJII81tj95YaSCtxOo6huxofGaGmekw0iVIgjQjXTuO9V7j3EbNq4qXroTMsqNZaNNx8I8xEmsh8D+P7uCIR813Dn8E+a3trb+X4f71dMVxmzjb10rF6zyFdQFBZWHlYAtGXRlzKNhrXNKLiaJJsqX2x+HzbGHxYHxhkfKZUEHNaj3WRPWqZgSLtvK3Qk+kDTQ9DWkcXxhv8ExNq4yl8NeT0KgtKqw6HU9TpFZvwO0WZhAIUFyI/DsST6b1vj2TNU6O/AOKPh3YpcIUGMrk6z6etbD4Zx2Gxtgpa8jARcTdtfxM5+MnvrWL8Y4ZlfMFUScyupkNA1CzsO46V18PeIWwt5L9siVIV9IV16g/5FNr5JLP458GXcOTct5WRpAXQkAdcg1MwToIEa1njY0g5HWYmJgxpv616D4hxE3LK3UQFWUMGXzMVbpEakE7TWSeNsJh7hblWblq6G1Z9C41JZ1HlUdoJPfsMJRLUnRVbDlTG4adx22NccSrBtp7x0rkrz0GZTIj+1Lv3c2VgSNOvT51JRxc+0Uu3bkdq4XGE6iO/r608tW4Ezp/N6aENL1uPrXIinON0OnvTQ0COloa1MYeyQu0EwT6DoP560ywFkkiRI3942qSvXSBEwT8z+n96TKQxxOGkMSdR3P6CN6jWWKeY1xESSQZ9AD2G5PrTMChCZ64o6PLQArc5wRVD+1/iWTDW7A3utmf/Zb1H1Jq/KO5Hz2HuawPx1xf+qxl1wfIhNu3G2RCQPqdZ6zTRUVsrqaxp1rsNT016elclWdvr21pyAPX1mtlRTsJ7hmd2006af8Aqu127Jk9dyNPXWOlchAAAJ/eaCDaTE/p026U2qGrs74e8U1tuUYgqcvlJRt1kdDV28L+PI+5xtsXrWW3bUhVBRB5fOTrcGU++hqiZgOs/wDX965hvp/ftUuKYcjXEwwPLe1maxaDmziMKhZ2bMBkvEgkNAhgQQRrvVjxHEMKww9u3yAuYEWrqEI+cAsLTnRXEtpGsERWK8H49fwzB7NwqQGhSSUlgAxKHQnSrZhOKrxHE5XyKjAkWLz5EOIdI5tp0EzmHwnvPpUtX2TT8Fz8T8ALX7IwiW8k3Ld1FVItPcGbnXEjU+/eqZgeBX+azFr7ZLJay1u3kbNZYc2y1u7IZV3CnfpVsw3iq7hUdL+Gbm2sli5fQB5bJnV2tiC6RrprE1Z8ZjrpGEZHtC45lreby3kgF+S5E5gII/hqeUoqmCoruA8UYdXz2kuXLl0WXuA+RAmiNfRHMAqWyuoOhrnxS0mKtG8tw3GTEG03lAlQSEN1hqFXPIYaERIpl464UzYtWfEEpljJcsk5Vc621uIIKHUEmYkelN+E4u/YR7dm1bwf4mBDXki0pGXKdrp6jstVGOuS7E34Klx/w5c5kJZKXRlS8n/xm6VLZ7L7lWAB95HSq/gMddw90svkIBRgy5oUxmBU7HStevYnDYy2XS473wwt5EIRlYiX/p8/xKQSQp7GINV/xzwAsy8wobuv3scuUOVUDr8LvLLpvuabXLQ4yorX/wDWD+gvYU24e8yE3IEFU6nrnOmuwFQHBrIa+ttm5aNKMdTCkEk6e1duI8Lu2jkv2ipRtZWQSBmyEjQqRvB2NJ4Tcf8AqbRVUDc4MqKxAEkZbeY65QNPbvUqKT0Xdl2e0l/DHmMAEUwMkAhTkF1SOuxn3BG1UMYS5qpKusxpoAR1/wBLfpWj+EnZrmJ0W2OaVNgibfNfNKuYlF28y6TVU4xhbuHuuscuWm8jkEiNFZGIk1ckjND77LvF5w1w4DENFi4xyE68u62kf7Gn6n1px9oLSzW4tuiHTKWuGYIYwgCIBoMsnYTrVK49hDbZbqgZTlIIM9P2rRfDPHLl7CxCm5a0hkJ8hEhyAQGEbk9qwki0Y+bZ5hjQ6wP7fztSkMZlI0MfvV349gLly4XItyohhaUAQTs4BInSfSKqOLw0XRI0PTv8UbexFZNUaEZdXpXXC4gjSnjSGgCVmBHbt/3UXbGooJOuJMmO3al2bPUzHWuaoZ0E71IYFZ0J0BBb1PSkMd2LULrvuY6dhNR1+4ZI2H8NSuIcRuR6D9u9RbWc3m1AHp/JoYxg+p0paKPX5CkRrSttiaZJ65NALRzRqK2MUVzx/wAU/psFcYEBnHLX3fcj2EmsETcyD6f91oP2ycWz4i3hgRlsrmaCTL3IIBHoB+tUJGiNJA/X51okWlQtZBjY+n80pYuHWSSTuTXIER7ihMkaaem5960SoTdit9j/AN+gpVzy6aSB9Z7UplETsT0A0HefWkn9vTrR2NqjlmA1Py9aNSf19o0/eivoYJBif7dIrnbedtB2PQ0hnUeumm0105hGvWZHv3/akGPlp/ATRBx67/wUMSst3CfFzm5bOIuuHRSvPX7xiDIHNtHy3AoZoI81XW3evYdcOLN+zibKhXsh1H37ZzKI+Ym1dGceggab1jqrG87awf71IYHi12yCqGbbGWtkSjETBKdD6jWlX8A158m9cQW5isO4N3kqYdXQS6KD95auIPykQWB1qq8b4W+GFkKz33cl7N3mlQ11geZNoeUkoZHfUiKh+F8Yw9xEa2lxLqW4uBbjLlbMIu2iWm4DrKan0q68P8TYdlsJeZbfxgB7ZVXVYXnLoOUGzaA6akVKuPW0Q/ZT/C738MCL4a8OeQthgPubq+a21vEafEoaOhiN6mOHeKLWIc279qyLl9VILCUYqSLfNtkyhZSFncHTtVh5tq3bUYWznTmBGGWTZLSUbIwlkBPToTBqhYfg7YXFXrV64ud7hfMMOzJBPM3Y5VEqDEnb0NNVLsOixWuC3rV+5/S5WQZWVLjzZXMfvQQZgASoZV0n5VFYvwGh4tbWwLdu2ttLt1M3XMVPKzAggGDrG470+4QTgUe0zWjauBkLXrmlq+wzFHB1ylYJE+k6VM8QS8LNi4Et28SLZFl7ea6iEDNleBmay6iG3jQ+tRNtMqJXvDWGC3rtpmuG6b0S4uIDbFx/KGjKTI32IPQ1FeMXF1iLYa3etvym50AXLQkhBdaRnUnQncRV/wCD8ZTiOHFxQyXrR++sBoYNBBTMYlTMqe4GxrO+O8OJcrNy4l5Q9t7shiJ+F4Bl0jKQwmqhLk9iaoq9/DF7ZRi4ZJyK4AIUe2/Wo7wfxPlYi3auzyrjhGOo8jGAIG4mKveHbOgW/bti6oyF7ZIYowBD5TrKnQgdqoPirhjW7k7ZRI1nY/hpzQRZofing2GtK0i8Mp+8hyd9M4zIFXXoTGtZpx/Bcm8EVjcXQq8RmDbGASO+xI00q38S4+cThbF0OOatsW7oB3IEBiNjpvNVZGSGDBZbqNIjcg9P71yyNldHAWYeQJECD+Wd/eq9bWTpVkt25KKpzGY17AaT9Kr4J2jTc0gCu3dNK7YO7EAH1Pr86aASdK74d42ikA9xD5tfi77z9aa4hwNNe+pMx2iu5bKpJOYyOsH9NxTMku2upNANgs2GdgqqSTsB+1X3w/8AZbiMRaFxmCTsCrfvEfSpfwT4HVkV3F0sdc4w7lY6Q5uCD/xrY+G4XlJkVYUbDMevoZy+wNaJIhuhYqM8R8bXB4e5iHE5B5V/O5+Ffmf2qTWsv+2++2TCW58hZ2I6EjKAT8ifrVpEozbF4x71x7tw5rlxyzH1J2HoP7UgNv8AzbtSFFLvDWfStkvA78i2gnNuYOnY0FY7RB6/4FclY6e/713sfuf796faHVOgg57df5M0GcDQAT6f37n/AAKVeGn89K5XBBoS1sJKnoBU7D+b02mG001g+vQ/KnNnUa0wxh0Py/ei/AVqx4GjSfnEiJpds7H+fMfzrSbSiAeun60oD4fUmhugiLD+vr8+sUOb0/nzqOv3DtPT/HX513wlwka66f2o8C8j6ZMj3+f8FT1vxdfdBavPnUKVUsoZspIJRjpNvygQOlVu223yrvbG/wAx8qfQd2a7wvjGITCFl5dzDwTa5VwqysGnkc1vhYBvKCIgRU74mxNjE21tPiFsq5jMHAuC4mnKKnQyC2ugn3rEuE8Tu2iQjkKykMphlbNEyjAqT5RrHStc4xwHD28Mht2lQvbZXiRnWEeH/Nr3222rLTl7sTi0iL4nwIMFAFsoOZcW41k5ibShmtXVIzA5kkzqysYOlWjg9i7ewZTFypYnKylUIR/MgtlPhCzAYagCmnhrH3HuhWckLdYLPQZmWJ3iAB8qsvE+G2rhtu6y1svkIJGWRr8JFTkfhiXopWH45yrzpf5VrEYe4gN5GBN5bgLXFuQAbhBylhAIDZhqKV9sWGZ8JaxKAxbeXAeAFuCCSV+LoJmNQasfGMMhOHuZRnzls0aluTcEt+b4V3n4R2pr4FxbYrA4c34uc3DE3AVUBobKJVQBEaRFZXTtGjRnmAt3bt221t1VWueRnbmguVzqDPmtFlLCdpBrj46wysjahGW5DLGUlsomCwgnrI0itMPDLOV25aAgW1BCgQtthkGnQSY96oviAc3DfeeeMS6gtqQAWAAY6jTSunlyZj0Zzg1ZAyBVyESCCQZ1+Iay3rURjb7Sw6Ede3erHjmlAesEdtASB+1VjHDyA9QSB7dq5siqVG8XoXwqYZ/yqY11HlOw+lN7pXIDPmmPUgd/SnvC0H9PdbqOvvkqJfeo9D8ARhPp2FSNm0LkKIUCZJgfItuflUda3HyqcwijLBAO+4B6E9fagCOxWDKvlkNH4hPXXQ9RTvC8Ozebp0gzr7xArnh7hJ1J+KN+naBVwsYZFw9tlUBjnkjrASJ+p+tNbY0i1fZnif6Z1Uk8u5CkEwodtipiCdNRI0NauRWQfZw5PmJM5h1IB80eZRo2ncVsD71oZS7P/9k="/>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WFRUXFRgYFhgYGBgYHBcXFRkXFxcXFRUYHCggGBolHBQXIjEhJSkrLi4uFx8zODMsNygtLisBCgoKDg0OGxAQGiwkHyQsLDQsLCwsLCwsLCwsLCwsLCwsLCwsLCwsLCwsLCwsLCwsLCwsLCwsLCwsLCwsLCwsLP/AABEIALsBDQMBIgACEQEDEQH/xAAcAAAABwEBAAAAAAAAAAAAAAAAAQIEBQYHAwj/xAA7EAACAQIEBAQDBwMEAgMBAAABAhEAAwQSITEFE0FRBiJhcTKBkQcjQlKhsfAUwdFicoLhM/FDU7IW/8QAGQEAAwEBAQAAAAAAAAAAAAAAAAECAwQF/8QAJxEAAgICAgIBAwUBAAAAAAAAAAECEQMhEjFBYVEEIjITUpGx8XH/2gAMAwEAAhEDEQA/ANFoUdEK6DEOioGgaBhmhQoUCBQoUBQAdCio5oEChTXHcRtWRN24qe+/0FRreKsMUL2rnNgxlUEa+pOwpOSXbKUJPpEzeuhVJPT2G3cnQCq3ivG2HUlQSxHWIU+q/iI+WtV3i2Iv4shXY8v/AOtfKCf9R3b9qZDhwXUQNJL/AJVmJQbn3Nc8/qP2nVD6b9xI8R8Q3b8nMVtCTA8paNOnT51XxjWJzM0TsgMQPUjYVMXfvIS2pW2AOmrACczdpiQP81CX+HuWIUGTqfQdIHSs3OzVQrwTmB4hbBEiT0An9B196suEshhmZVtj/USWj1UbfWqng8CbUCPMRM/sBTxsSzXRZVmViuYSPiM/DJ2O9ZP0a0Wm3h7RMC5Ptl/ZjNN8VhLtvzW7jL6EH6FWkfSu2HlRF1VdY1kCYG5Bidj3p81vlEhSSo1ynWBroCdTsfY1MZtEygiO4R4kLOLWIXludEYfA5HSfwn9KslQ2O4dbxCSANpnqQdQ3pEa+1deF48wLd5hzF0JMDOOjA967cWXlpnHlxVtEpQoGhFbnOCKOKAoTQIKhR0DQAVKmk0oUAFQijohTAAoUcUBQByoqM0VIsOhNFQigA6FCgaBAoTQoUAHVb8Y+Izh15drW+8ZRvkUz94QfaB61ZAR126+w1rIuFh8RinxFy6Qbtxiq/EeWWPLXKNoWAKzyS4o1xQ5Mc4tGdQHYszCXIYZoGplj/YV0wOH+G0PeF2C76nr095p7xzBm25LKQxCiSQSV1Mleh8oEb0PDZEu50JzAfIE79NprhbPRivJLYbBrJnRQIY6/ABLCehJJ+tRHFLqjI0OeZmeYCjJIUEakkaaCBU1gyDgz+Zg4+j66+wIqLxGFN+wmT/yWgyD/Yd1HqJ/Q1nYxrhMaofKIPeDodtCekQCfpU9w+5bnNAJbck9vib22A9qpRwxUlF6nWNWPpptUxg0KkTE6ado/DPUDqapob2XO5wtLmVhHf3GnT5mlcQ8PorpdA+lQ3D+IFQTPwg/Mz/6FWFccWRQe4/Sk2qJSkmjnfsFmPaAD+5rk5eSSCNCNvUmPep6ysrXO8dNRUcX3ZSmuqIPB5kMHbp6azFRHiNA9pj1VjBGkLMafOrJiVB2Go/xpVc4uhUHMIUnU/r/AD3q8cqdEzhexrwHxMyXLdi75lZgit+JZ2zdxV4rGsx/q1cbLcUk7iQZH6VsaXAwzKZB1FejjlemedljW0KoUKFaGIAaOio6BBE0YoqFAAo6KjpgChRTQoA5xQoE0KCwpo6FCkAKBo6KaACoxQmgKAOGPvFbVxlEsEaB3OU1mfAeIphrK3APOQMveCIGvQxqTWpkVjfjfgpwuJRVYm3cVmSRqvmgrpvGkVjmjaNsMqZI4rij3wzXGzEgZVGgQA7KO2u9M+C8RPnX/Q8T0bQn5mT9KLDW/uWBgGNF3LT7bfOo3hmJAunrM/qIn/NctWdt1Rb7WOy2LeTeXMe7EkfSuWExJVi1vzTqyTHtE+9MEBS41s7Mc1uToTHwZtlJ6E05s8VsW2m6lzQwZB8p6gjfT0qXD4K5Fqs27N6SoVXIhjGv/MDWmeI4VcmAqx6NA+kf3rjhvEOEvABLmVvw5g6a7aMQRTqxcxbEqqAxoSQ3/wCl0P0rNpoqNvoVY4f1YrA2Ve/cmpfANzLnl+FdzTWxwa/c/wDM4VeqrpPux6e1WfhmBS2oVBFJRbZUpKK9ndRAptd2rmeNWSSAzGCQStu4ygjcFgsUYxKOJRgw3Mbj3XcVqzFJ2MSdTUNx0jIwNTbjUx6fqahuNKSCBHb/ACax8nSipeH7IBuSBIe22veWEVf+CWiqtOxaQO07/rWY2MVcW+bVtSzG8SAoknKCBoOnmrVeFYdktKr/ABxLenZR7Cu/Erlfo8zO0o17HdCKFAV0nGA0KOhQAQo4owKMUAIoUqipgCiNHFCgDkaIUZoRSKBRGjihFAwUKEUKACNHQijigAVlX2xXmW9hYBCi2/mjQksNB0mBtWqEVnH2zXWAwaANlzXHJjy54CgT0MSamf4lY+yscFslkJO28aiT/qPX2FNeH4I3cWv5RmLHuEUkrPb0FP8AgtoFCGLEdpKqP8k0/wCDYbLirGUGHLouhg5kYdfwggD1ma4X5PSircb6sf2VzIufy5hIJ/v6elPbV1VIF5SynQMNY7Q2/wC9duK8Me7cZR5US2rdswgfIAdajOG+H710MVuFVkgSN43PtWKmdc8OvRMXeA4a4ZABnqoif9y7T7VKYDw2LQ+6Z0j8run6Tl/SmnB+Hck6tmMdoq44FpA+tJfczObcEVTH3cZbB5eKaRst+0jqf+aAMPelYrjlwi0t5zaDIWdhlUXIyqQoUkgEkjWDAqyY/DSpjQnb1J9apPFPDl5rzlL7ry1XKQASc4LEdws9RVp1pk3GW6BiMeDAthmQbCTsPyppTjD2VeHQlG3DBiPWCpO30qNTg+Im0Bde4QZuZ2JViDuJErp+1W3A8HVCWkyTLQdCewHf2rN96NbpbDweIzKZ+INB9YE6e9V/jnGyJCBTruW/annjPC8i1dvgL8Bg65ldtDt8UzoOhrOMPdXmC2VuG64GQPuSw8vlGkHv6VrHHZi8iRdvApd3xNy24tlyAcyZwxABOaCCAPSrhw7Em4pzKEuIxS4gMhXXsTqVZSGE6waisF4cuWbapaxl202UZvJau2y5+KFdZCz0BpPhOxfN/GXL7hgXS0GAADvZBzvAGgEgV6EftpHl5GptssMUIpRWlBasxoRFCl5aTQIKjWiijAoAMCkxSooooAKiFKpM0wOdFR0UUigGgKFHFABGhFHFHQAVCjoUACqV9ruGzYK2/S3iFLd/vAUEfOrrVZ+0jiKWsBdV0Fw3otop0AIIbPO4K7j1qZ/iyofkjNuDYkINEBImC+oB7wf8U6xmLclWZ8rKwZDqIK6rCDYSNz9KrXCcaVMAR0MH+EVNs6qcwie5mfqR+1cbVM9CDtGq8A4gmLtLeQbEh1I+Fx8QBP4TvG1dsI8cxSNQ7dIlWggx7aTWb8A461k3UTzpcAkJurDZlJgMfTrVrwfiK7iLha4CsqoWVy6AENpJJ16mueUKbOqDckSzDzTFS2CuQBUTY123p0L0aVKdFyXLRNN5veoXiuIay/NyM2mVwoklQSVZSOqydOoPpXW1iTXZsbA9a0tMzWNp9DXDcatOPKXJ/Ly3De0Eb1MYdDAYrl00U7j1MdahlxzO0LPckbKvr69hUpaYZQS31/vSixZIUI4zhBdsOhgyp/zVG4LwNRibDyGJaQQsbKTqZM9q0SBkJms7W0wxyC1ddUbEeZQfzA5jbJ+E+nvWkXU0RV45L4LricRkAgS7GLa9XfpA/KNydgBS8DhBatrbHmiST+ZmJZ2PuxNHhcDbtksoJc6F3Yu5HbMdl9BApxXoebPKfVIEUdALS8tMkQBREV0yHsfpSYoHQiKOKWEostAqEAUZWlRQAoEkIy0UV1IpJFAqGtHRUBQUCjoChQAKFChQAKOioUAHVU+0ngtzE4ZTaUu9pi2QRLIR5ss7kbxVrowaTVqhxdOzzcMKS0qcvygz2p25uLGZm9CIj9K2bj/hHD4klypS6SPOkAn/AHA6EfrVIxnBHW69pUc5WhWKgC6OhAmAemvauXJjkjsxTjLzRD+HcWRfTLJJIEnpJAMDv61dcYpVw47T8uvvUFwzgV63fXPZezL6EpAJGsA9T1q33cPmT/UpkevcH3iuSTqR6eL8A8Hf6/zWpDJJ9Krlm6EbLrG6+3Y+21TeCv8A6VNFP5JLl7RTfE2FUZrzi2ny0+Z60+tPMU4sW1d2d1DEDKoIkAdTHc1SVmDyOInh72SuW3lCH1XX1JnUmozi/hjDXyDcZ2yKYyXWWPYKd/X0o+J+GMLckm3bE7yNCfTtVJx/h5rLZsNcvWyCdUYMB9Zim9G2HDHJfGf8/wCgxvHL9lmw+V1VfKGd85I7g96lPAeGN2814/BZBCk/ivN691Uk/OqzZwNwo9y7ca9cBjzkEyTpEdZrVuEcOGHsW7Kx5F83rcOrn3zfsK6MEE3fwcn1eR44uPz/AEPBUL4i8T2sJAcO9xoi2uhgn4i50ER86lP623zeUWy3CAQraZgfyMdGPcDWs78eYC7cxF2NsoK6np+bSNOijvrvXW3o82MbeycxX2h4ZUFxDzFIAKEFHR5GZXBHbWR29ac3PEKYjDi5aIU7gFtD8x0AiZ2mszfCNdm4mXyKpKHRnUHzzpqf50pFrhL2bXPtvlBuAMo0ylzCN21nX/usnlp0a/o6snxjcVZe599cBC8wAuXDBiAFVSYI31nadqufDvEJeylxxrkJIEQzBon09jVC4hjwAH0B2aBoSN4kkD5d6Z8P4yEczLIQRAJBnfTt1prKmyni1stXiHxJdzCWZILD7tmAMwUzdxoatHhbjAvWwGbM4YjbtA39zWM8b47zARJhWGUEiV9wNCCPppUzwzjpwwtshBLMrx+YANIPyY/M1SnshwVG1qpOwoFY6R/P+qxDxd4wxTiDfJsuc1trYKCYGZJ0JA6A7Qal/BHjN1flPDILTFizyxcag6kyxOUR2n8tVyM+Jq1FH8ms64D4yvNca9i7pSxasC5cS2vla5d0S2oiTGYnfoO1Iu/aa7seVZUIIiQzt/zIYAH2o5C4MvtACjoVRmFFCjoqBgo6KjoAIUKOKAoAFE7BRLEKO5MD6mmOK4oozZWSV3LHQE7ARuTB0qI4n4buvmuZmuXMhNpXJAJIMhAoKkCRuJ0qkvkKI/xV49t2le3hfvLvw80ActD1g/iYfSj+ybxerxg8US1yW5Nx4JfOczWz/qmSPSoLjPhNXASwjC+FiA68q7yx5ymaHF3QnLG4IG1UiyTIMlSDMiQVI2PcERQ42jRV4PVL4ZdR0IgjpBERHao/GcIVtRoYGo9B1G0betVT7NfHRxUYfEEG8F8tzQc0DoR+fvG9aAdK5ZRT0zRSlB6ZnfHuDEDNAHWRtm3IE96isBe7z/6rVr2HDTIH0GsiNdKz7xN4fawWu2wSmpIH4IjaTLCTXNLFXR34vqlLUuzrh8ZqKmMHigfLtr+tZovHGUkZM36U5teJnUhiIA+dSoSRrLjI03lTpoR0O/y96guL4G205lUkadv2qMt+OLWWWOXrHSffpTG54lF5hbshrjnZUGYz6xsO5OgpOLfSJguO2x34a4eDdVQJS1F1/wDeSeUvpqJ/41bbuICzmBHrE/MxTfgvD+RZVD8Z81wjWbh3g9gNB7Uz8RcTuWLZNu1zDIiTqxOy21AJZvT0Nd2KHCJ5ufJ+pO/Hgd4tLGIQ2rkOsTE7eoPQ1RvFtvEYY25xL38KWgSoa7a66sBDjtOvvSb/ABDFQXvW2t5thIMDUxAgz6GobinGHFogme0/pmHUanXpSlJDjBrdnPH8ThTcX3UuN9dVI3B7GKkuHY4NZMQQykMMuqwJUx3Biqddx+ay4uNLaDpJk7djTXiOLRBkQsGy+qsp7Ed/0rneOzoWSh3ime7bXLJyHzCdiBqB66betNrRPlgHQ9v3qAbiN5TPMaTEnvHf/NWa1iQtvO5K7AbNJ38pO9U1RCaZH3sNLMyiSD7fL3pVnElSCG+E6Dt1EfrTbCcUyXWYglSTMbjWZAo7rBWBJGW6AZ3ymZn5afrVQtOmTI78VZRalXlWJJRplCfhdO6mInvUfwvGML1s9VPoYnfynQ77GuHEsQAzBfhYz/c5euU7idaZWjqP5vWpkXO/xAmyFDlkzyq9DAKqddyOk9DVh8N2La2vvM28DJIEjUkt+Iy0ekVRhcOZUQSTCLHUnTSrXhOM2rNpLYRiRJbzMdWJYHsJBG3amtsZtdCjNFWpzAoRR0VAAFHQArnisQttCzmFHf8AQD3pjDvXAqlmIAHeqZxzxLcuM1vDgqi/G5AkjdoG6qANTT/EXziZkgWy+RVFxQc7ahFA3uHvsBNTOG8PWkR15UXXMKGYkNyxmALLqE7gxmj5VWo9jozl8Vl/qYtLNvls124WyIjaF1AU5mMxqPKIq6+Grxt2Ll4PYbm21fkC5y1W2JVrqXTqwMTqq6ipvij3bWDJuco3mgMyZUUa6RnBzwo2gz6Vm2OxAGIt3Ltw3srsiO9spktPbIcZEVfKZ0XvrT/MOi98U4et+3Zvo9pBbCvbcO1wuYK5LlxfMyeacwMg76VTvE3h3m3XN66y3jbQ2rlwKLbRIcM9sQqzEFtZGp1pHC8Vyr74hQUt2bSm0tx3CtnOUgwCQ+g0j1q0YW9bxqXSbJ5wyXOWty25ZRoDbRo8hG6MACfWiuP/AAOzH73MtXCkFXUiCp6iCHRh3EGRWz/Z745XEouHxDgYgCAxgC9v8P8ArA3X0mqt4j4Ktq3ct4iOUWF2zdtpkuhnAVbSWQCG1HmUHbXrVFxmDu2mXNKak22grmKH4l6hwY0ImplFSVlp2en0PSiu2wRrWfeA/tBW/kw+JIS/ACXJ8t2O8/C57dTt2rQwa5pJp7GUrxb4UDg3bS+cSSAP/JJZjIAnOdADWRcQ4sgEQdNxrIPUGdiNq9JNWMfap4Lc3w+Ftlv6ghSoAAS434mP4VYA6kQD71m47tHVjztR4si/stxNk3mfEqga5AwucSJBOaJ0zERrFa8iBdAAv+0AftWI+PMJZwzYPC2zIS0c7aAs5jzEgASDpPWBT7wp49u4U8vE571k/CSfMgGnlP4xtIrpjFUcs22zXr95UUsxgDfr9BUdjOMqmVgAQdFbffSQRt/JqKxXFb1/DsVt4blPorC9cduhByBBlbTqZHrVV4vdxIWHYBdJKA5Q3RmE6E9aUpUOMLHPGsVduF1YpbMySkQwOxH+oHr2PpWeY7GXEeG8y9R6/Sp7EYwqcvMQzoN1I9JnTrFVriF8AwwkkGIPfYmspLls1X26IZ7gzydtf122pOIuEuSfMZ1mQf1pwbIbUdIkAztTbEJqf3/zNCRLENl0301PfTt+lI/qnY6nQSQOmu8Cku+lJspTomxd675tJEgf4ri94xBOgOn+KXeOorg4oBsDuSddafcOta5joBt70xRalcKn4QZg/wDs/wA9KLBIfrktJzWMvqEjcHeR0EUxs4wgQs/IZvae21HjbpykHp8PXf8ASajLWJK/DpSiNs9ZGjFCjFdBzBUAKE0V24qKXchVUEsTsANzTGIxmMSzba5dYIiiSx2HYe57VlfFfGVu/cm4H5cjKgKgZQfhII1J1JNRPjfxe2NuZVlbCH7tfzEf/I/qeg6VWVI76fX51cbXRSS8mm8Es2cU68nENbZLhuNzYQC2d8mTqvcnTSpnCcQuYb+ospdtW8l6bnMUsHUorCcxDFX1UFQdTPpWR4TEEQV0IIOnWNR+oq78O8dcy06YgKzNa5YuEZnJAOUKxMm4zOTqQoAG1U7emJxraL5hvEOGzYds5trlCi3yi1kXX0AW8U8hlss9dq78V4Dzb+Fv4i9yLillREhgz6kRcPp0In51V+E8AY4e6iYxbzLlZLYRS7nCRcFosDBRbjQcumu9dF8T3weab8raKC/YxCqCz3GlltWlQOvLEFXJIIFZ8af2Me/Iu/4Aum7Y5jpcTmvz1Fxg7o5ZlcFySMrfhk9dacYawuBt4q5dtYiLRhbhuK7rZYgs1m/o0TDcttdNNKs2LweHuYj+puXbbiyCbZBOeyyxnByGGXY6iRO9VX7Q/D3OLYg3bIsFAyS7IGuiCCxEq+YA9KIycmk2D0TOA4thTaJzs1xUtqHvyOYbxmyzFOs6Z4kVA+KOEPaV0Nnn274Di0WDtYvsQrMt2cwXTRtRvNQ+JtWPNbtrbJuWrZUqczafeMueclp1ZSqyNJq28O8StzbX9S2FRMilSxucxVvAC1DkZWJnKSIEim48doLsyHiHDntZWaSjEhW3Ge2SHtkjQMpH6aVf/AX2kNbZMNjGzISFS8TqmmguH8S7ebcTrU34w4C7KRbKZ8QwF235ijrbOZrlpP8A7NQSN9NCazDjXAeSodJII81tj95YaSCtxOo6huxofGaGmekw0iVIgjQjXTuO9V7j3EbNq4qXroTMsqNZaNNx8I8xEmsh8D+P7uCIR813Dn8E+a3trb+X4f71dMVxmzjb10rF6zyFdQFBZWHlYAtGXRlzKNhrXNKLiaJJsqX2x+HzbGHxYHxhkfKZUEHNaj3WRPWqZgSLtvK3Qk+kDTQ9DWkcXxhv8ExNq4yl8NeT0KgtKqw6HU9TpFZvwO0WZhAIUFyI/DsST6b1vj2TNU6O/AOKPh3YpcIUGMrk6z6etbD4Zx2Gxtgpa8jARcTdtfxM5+MnvrWL8Y4ZlfMFUScyupkNA1CzsO46V18PeIWwt5L9siVIV9IV16g/5FNr5JLP458GXcOTct5WRpAXQkAdcg1MwToIEa1njY0g5HWYmJgxpv616D4hxE3LK3UQFWUMGXzMVbpEakE7TWSeNsJh7hblWblq6G1Z9C41JZ1HlUdoJPfsMJRLUnRVbDlTG4adx22NccSrBtp7x0rkrz0GZTIj+1Lv3c2VgSNOvT51JRxc+0Uu3bkdq4XGE6iO/r608tW4Ezp/N6aENL1uPrXIinON0OnvTQ0COloa1MYeyQu0EwT6DoP560ywFkkiRI3942qSvXSBEwT8z+n96TKQxxOGkMSdR3P6CN6jWWKeY1xESSQZ9AD2G5PrTMChCZ64o6PLQArc5wRVD+1/iWTDW7A3utmf/Zb1H1Jq/KO5Hz2HuawPx1xf+qxl1wfIhNu3G2RCQPqdZ6zTRUVsrqaxp1rsNT016elclWdvr21pyAPX1mtlRTsJ7hmd2006af8Aqu127Jk9dyNPXWOlchAAAJ/eaCDaTE/p026U2qGrs74e8U1tuUYgqcvlJRt1kdDV28L+PI+5xtsXrWW3bUhVBRB5fOTrcGU++hqiZgOs/wDX965hvp/ftUuKYcjXEwwPLe1maxaDmziMKhZ2bMBkvEgkNAhgQQRrvVjxHEMKww9u3yAuYEWrqEI+cAsLTnRXEtpGsERWK8H49fwzB7NwqQGhSSUlgAxKHQnSrZhOKrxHE5XyKjAkWLz5EOIdI5tp0EzmHwnvPpUtX2TT8Fz8T8ALX7IwiW8k3Ld1FVItPcGbnXEjU+/eqZgeBX+azFr7ZLJay1u3kbNZYc2y1u7IZV3CnfpVsw3iq7hUdL+Gbm2sli5fQB5bJnV2tiC6RrprE1Z8ZjrpGEZHtC45lreby3kgF+S5E5gII/hqeUoqmCoruA8UYdXz2kuXLl0WXuA+RAmiNfRHMAqWyuoOhrnxS0mKtG8tw3GTEG03lAlQSEN1hqFXPIYaERIpl464UzYtWfEEpljJcsk5Vc621uIIKHUEmYkelN+E4u/YR7dm1bwf4mBDXki0pGXKdrp6jstVGOuS7E34Klx/w5c5kJZKXRlS8n/xm6VLZ7L7lWAB95HSq/gMddw90svkIBRgy5oUxmBU7HStevYnDYy2XS473wwt5EIRlYiX/p8/xKQSQp7GINV/xzwAsy8wobuv3scuUOVUDr8LvLLpvuabXLQ4yorX/wDWD+gvYU24e8yE3IEFU6nrnOmuwFQHBrIa+ttm5aNKMdTCkEk6e1duI8Lu2jkv2ipRtZWQSBmyEjQqRvB2NJ4Tcf8AqbRVUDc4MqKxAEkZbeY65QNPbvUqKT0Xdl2e0l/DHmMAEUwMkAhTkF1SOuxn3BG1UMYS5qpKusxpoAR1/wBLfpWj+EnZrmJ0W2OaVNgibfNfNKuYlF28y6TVU4xhbuHuuscuWm8jkEiNFZGIk1ckjND77LvF5w1w4DENFi4xyE68u62kf7Gn6n1px9oLSzW4tuiHTKWuGYIYwgCIBoMsnYTrVK49hDbZbqgZTlIIM9P2rRfDPHLl7CxCm5a0hkJ8hEhyAQGEbk9qwki0Y+bZ5hjQ6wP7fztSkMZlI0MfvV349gLly4XItyohhaUAQTs4BInSfSKqOLw0XRI0PTv8UbexFZNUaEZdXpXXC4gjSnjSGgCVmBHbt/3UXbGooJOuJMmO3al2bPUzHWuaoZ0E71IYFZ0J0BBb1PSkMd2LULrvuY6dhNR1+4ZI2H8NSuIcRuR6D9u9RbWc3m1AHp/JoYxg+p0paKPX5CkRrSttiaZJ65NALRzRqK2MUVzx/wAU/psFcYEBnHLX3fcj2EmsETcyD6f91oP2ycWz4i3hgRlsrmaCTL3IIBHoB+tUJGiNJA/X51okWlQtZBjY+n80pYuHWSSTuTXIER7ihMkaaem5960SoTdit9j/AN+gpVzy6aSB9Z7UplETsT0A0HefWkn9vTrR2NqjlmA1Py9aNSf19o0/eivoYJBif7dIrnbedtB2PQ0hnUeumm0105hGvWZHv3/akGPlp/ATRBx67/wUMSst3CfFzm5bOIuuHRSvPX7xiDIHNtHy3AoZoI81XW3evYdcOLN+zibKhXsh1H37ZzKI+Ym1dGceggab1jqrG87awf71IYHi12yCqGbbGWtkSjETBKdD6jWlX8A158m9cQW5isO4N3kqYdXQS6KD95auIPykQWB1qq8b4W+GFkKz33cl7N3mlQ11geZNoeUkoZHfUiKh+F8Yw9xEa2lxLqW4uBbjLlbMIu2iWm4DrKan0q68P8TYdlsJeZbfxgB7ZVXVYXnLoOUGzaA6akVKuPW0Q/ZT/C738MCL4a8OeQthgPubq+a21vEafEoaOhiN6mOHeKLWIc279qyLl9VILCUYqSLfNtkyhZSFncHTtVh5tq3bUYWznTmBGGWTZLSUbIwlkBPToTBqhYfg7YXFXrV64ud7hfMMOzJBPM3Y5VEqDEnb0NNVLsOixWuC3rV+5/S5WQZWVLjzZXMfvQQZgASoZV0n5VFYvwGh4tbWwLdu2ttLt1M3XMVPKzAggGDrG470+4QTgUe0zWjauBkLXrmlq+wzFHB1ylYJE+k6VM8QS8LNi4Et28SLZFl7ea6iEDNleBmay6iG3jQ+tRNtMqJXvDWGC3rtpmuG6b0S4uIDbFx/KGjKTI32IPQ1FeMXF1iLYa3etvym50AXLQkhBdaRnUnQncRV/wCD8ZTiOHFxQyXrR++sBoYNBBTMYlTMqe4GxrO+O8OJcrNy4l5Q9t7shiJ+F4Bl0jKQwmqhLk9iaoq9/DF7ZRi4ZJyK4AIUe2/Wo7wfxPlYi3auzyrjhGOo8jGAIG4mKveHbOgW/bti6oyF7ZIYowBD5TrKnQgdqoPirhjW7k7ZRI1nY/hpzQRZofing2GtK0i8Mp+8hyd9M4zIFXXoTGtZpx/Bcm8EVjcXQq8RmDbGASO+xI00q38S4+cThbF0OOatsW7oB3IEBiNjpvNVZGSGDBZbqNIjcg9P71yyNldHAWYeQJECD+Wd/eq9bWTpVkt25KKpzGY17AaT9Kr4J2jTc0gCu3dNK7YO7EAH1Pr86aASdK74d42ikA9xD5tfi77z9aa4hwNNe+pMx2iu5bKpJOYyOsH9NxTMku2upNANgs2GdgqqSTsB+1X3w/8AZbiMRaFxmCTsCrfvEfSpfwT4HVkV3F0sdc4w7lY6Q5uCD/xrY+G4XlJkVYUbDMevoZy+wNaJIhuhYqM8R8bXB4e5iHE5B5V/O5+Ffmf2qTWsv+2++2TCW58hZ2I6EjKAT8ifrVpEozbF4x71x7tw5rlxyzH1J2HoP7UgNv8AzbtSFFLvDWfStkvA78i2gnNuYOnY0FY7RB6/4FclY6e/713sfuf796faHVOgg57df5M0GcDQAT6f37n/AAKVeGn89K5XBBoS1sJKnoBU7D+b02mG001g+vQ/KnNnUa0wxh0Py/ei/AVqx4GjSfnEiJpds7H+fMfzrSbSiAeun60oD4fUmhugiLD+vr8+sUOb0/nzqOv3DtPT/HX513wlwka66f2o8C8j6ZMj3+f8FT1vxdfdBavPnUKVUsoZspIJRjpNvygQOlVu223yrvbG/wAx8qfQd2a7wvjGITCFl5dzDwTa5VwqysGnkc1vhYBvKCIgRU74mxNjE21tPiFsq5jMHAuC4mnKKnQyC2ugn3rEuE8Tu2iQjkKykMphlbNEyjAqT5RrHStc4xwHD28Mht2lQvbZXiRnWEeH/Nr3222rLTl7sTi0iL4nwIMFAFsoOZcW41k5ibShmtXVIzA5kkzqysYOlWjg9i7ewZTFypYnKylUIR/MgtlPhCzAYagCmnhrH3HuhWckLdYLPQZmWJ3iAB8qsvE+G2rhtu6y1svkIJGWRr8JFTkfhiXopWH45yrzpf5VrEYe4gN5GBN5bgLXFuQAbhBylhAIDZhqKV9sWGZ8JaxKAxbeXAeAFuCCSV+LoJmNQasfGMMhOHuZRnzls0aluTcEt+b4V3n4R2pr4FxbYrA4c34uc3DE3AVUBobKJVQBEaRFZXTtGjRnmAt3bt221t1VWueRnbmguVzqDPmtFlLCdpBrj46wysjahGW5DLGUlsomCwgnrI0itMPDLOV25aAgW1BCgQtthkGnQSY96oviAc3DfeeeMS6gtqQAWAAY6jTSunlyZj0Zzg1ZAyBVyESCCQZ1+Iay3rURjb7Sw6Ede3erHjmlAesEdtASB+1VjHDyA9QSB7dq5siqVG8XoXwqYZ/yqY11HlOw+lN7pXIDPmmPUgd/SnvC0H9PdbqOvvkqJfeo9D8ARhPp2FSNm0LkKIUCZJgfItuflUda3HyqcwijLBAO+4B6E9fagCOxWDKvlkNH4hPXXQ9RTvC8Ozebp0gzr7xArnh7hJ1J+KN+naBVwsYZFw9tlUBjnkjrASJ+p+tNbY0i1fZnif6Z1Uk8u5CkEwodtipiCdNRI0NauRWQfZw5PmJM5h1IB80eZRo2ncVsD71oZS7P/9k="/>
          <p:cNvSpPr>
            <a:spLocks noChangeAspect="1" noChangeArrowheads="1"/>
          </p:cNvSpPr>
          <p:nvPr/>
        </p:nvSpPr>
        <p:spPr bwMode="auto">
          <a:xfrm>
            <a:off x="215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QTEhUUExQWFRUXFRgYFhgYGBgYHBcXFRkXFxcXFRUYHCggGBolHBQXIjEhJSkrLi4uFx8zODMsNygtLisBCgoKDg0OGxAQGiwkHyQsLDQsLCwsLCwsLCwsLCwsLCwsLCwsLCwsLCwsLCwsLCwsLCwsLCwsLCwsLCwsLCwsLP/AABEIALsBDQMBIgACEQEDEQH/xAAcAAAABwEBAAAAAAAAAAAAAAAAAQIEBQYHAwj/xAA7EAACAQIEBAQDBwMEAgMBAAABAhEAAwQSITEFE0FRBiJhcTKBkQcjQlKhsfAUwdFicoLhM/FDU7IW/8QAGQEAAwEBAQAAAAAAAAAAAAAAAAECAwQF/8QAJxEAAgICAgIBAwUBAAAAAAAAAAECEQMhEjFBYVEEIjITUpGx8XH/2gAMAwEAAhEDEQA/ANFoUdEK6DEOioGgaBhmhQoUCBQoUBQAdCio5oEChTXHcRtWRN24qe+/0FRreKsMUL2rnNgxlUEa+pOwpOSXbKUJPpEzeuhVJPT2G3cnQCq3ivG2HUlQSxHWIU+q/iI+WtV3i2Iv4shXY8v/AOtfKCf9R3b9qZDhwXUQNJL/AJVmJQbn3Nc8/qP2nVD6b9xI8R8Q3b8nMVtCTA8paNOnT51XxjWJzM0TsgMQPUjYVMXfvIS2pW2AOmrACczdpiQP81CX+HuWIUGTqfQdIHSs3OzVQrwTmB4hbBEiT0An9B196suEshhmZVtj/USWj1UbfWqng8CbUCPMRM/sBTxsSzXRZVmViuYSPiM/DJ2O9ZP0a0Wm3h7RMC5Ptl/ZjNN8VhLtvzW7jL6EH6FWkfSu2HlRF1VdY1kCYG5Bidj3p81vlEhSSo1ynWBroCdTsfY1MZtEygiO4R4kLOLWIXludEYfA5HSfwn9KslQ2O4dbxCSANpnqQdQ3pEa+1deF48wLd5hzF0JMDOOjA967cWXlpnHlxVtEpQoGhFbnOCKOKAoTQIKhR0DQAVKmk0oUAFQijohTAAoUcUBQByoqM0VIsOhNFQigA6FCgaBAoTQoUAHVb8Y+Izh15drW+8ZRvkUz94QfaB61ZAR126+w1rIuFh8RinxFy6Qbtxiq/EeWWPLXKNoWAKzyS4o1xQ5Mc4tGdQHYszCXIYZoGplj/YV0wOH+G0PeF2C76nr095p7xzBm25LKQxCiSQSV1Mleh8oEb0PDZEu50JzAfIE79NprhbPRivJLYbBrJnRQIY6/ABLCehJJ+tRHFLqjI0OeZmeYCjJIUEakkaaCBU1gyDgz+Zg4+j66+wIqLxGFN+wmT/yWgyD/Yd1HqJ/Q1nYxrhMaofKIPeDodtCekQCfpU9w+5bnNAJbck9vib22A9qpRwxUlF6nWNWPpptUxg0KkTE6ado/DPUDqapob2XO5wtLmVhHf3GnT5mlcQ8PorpdA+lQ3D+IFQTPwg/Mz/6FWFccWRQe4/Sk2qJSkmjnfsFmPaAD+5rk5eSSCNCNvUmPep6ysrXO8dNRUcX3ZSmuqIPB5kMHbp6azFRHiNA9pj1VjBGkLMafOrJiVB2Go/xpVc4uhUHMIUnU/r/AD3q8cqdEzhexrwHxMyXLdi75lZgit+JZ2zdxV4rGsx/q1cbLcUk7iQZH6VsaXAwzKZB1FejjlemedljW0KoUKFaGIAaOio6BBE0YoqFAAo6KjpgChRTQoA5xQoE0KCwpo6FCkAKBo6KaACoxQmgKAOGPvFbVxlEsEaB3OU1mfAeIphrK3APOQMveCIGvQxqTWpkVjfjfgpwuJRVYm3cVmSRqvmgrpvGkVjmjaNsMqZI4rij3wzXGzEgZVGgQA7KO2u9M+C8RPnX/Q8T0bQn5mT9KLDW/uWBgGNF3LT7bfOo3hmJAunrM/qIn/NctWdt1Rb7WOy2LeTeXMe7EkfSuWExJVi1vzTqyTHtE+9MEBS41s7Mc1uToTHwZtlJ6E05s8VsW2m6lzQwZB8p6gjfT0qXD4K5Fqs27N6SoVXIhjGv/MDWmeI4VcmAqx6NA+kf3rjhvEOEvABLmVvw5g6a7aMQRTqxcxbEqqAxoSQ3/wCl0P0rNpoqNvoVY4f1YrA2Ve/cmpfANzLnl+FdzTWxwa/c/wDM4VeqrpPux6e1WfhmBS2oVBFJRbZUpKK9ndRAptd2rmeNWSSAzGCQStu4ygjcFgsUYxKOJRgw3Mbj3XcVqzFJ2MSdTUNx0jIwNTbjUx6fqahuNKSCBHb/ACax8nSipeH7IBuSBIe22veWEVf+CWiqtOxaQO07/rWY2MVcW+bVtSzG8SAoknKCBoOnmrVeFYdktKr/ABxLenZR7Cu/Erlfo8zO0o17HdCKFAV0nGA0KOhQAQo4owKMUAIoUqipgCiNHFCgDkaIUZoRSKBRGjihFAwUKEUKACNHQijigAVlX2xXmW9hYBCi2/mjQksNB0mBtWqEVnH2zXWAwaANlzXHJjy54CgT0MSamf4lY+yscFslkJO28aiT/qPX2FNeH4I3cWv5RmLHuEUkrPb0FP8AgtoFCGLEdpKqP8k0/wCDYbLirGUGHLouhg5kYdfwggD1ma4X5PSircb6sf2VzIufy5hIJ/v6elPbV1VIF5SynQMNY7Q2/wC9duK8Me7cZR5US2rdswgfIAdajOG+H710MVuFVkgSN43PtWKmdc8OvRMXeA4a4ZABnqoif9y7T7VKYDw2LQ+6Z0j8run6Tl/SmnB+Hck6tmMdoq44FpA+tJfczObcEVTH3cZbB5eKaRst+0jqf+aAMPelYrjlwi0t5zaDIWdhlUXIyqQoUkgEkjWDAqyY/DSpjQnb1J9apPFPDl5rzlL7ry1XKQASc4LEdws9RVp1pk3GW6BiMeDAthmQbCTsPyppTjD2VeHQlG3DBiPWCpO30qNTg+Im0Bde4QZuZ2JViDuJErp+1W3A8HVCWkyTLQdCewHf2rN96NbpbDweIzKZ+INB9YE6e9V/jnGyJCBTruW/annjPC8i1dvgL8Bg65ldtDt8UzoOhrOMPdXmC2VuG64GQPuSw8vlGkHv6VrHHZi8iRdvApd3xNy24tlyAcyZwxABOaCCAPSrhw7Em4pzKEuIxS4gMhXXsTqVZSGE6waisF4cuWbapaxl202UZvJau2y5+KFdZCz0BpPhOxfN/GXL7hgXS0GAADvZBzvAGgEgV6EftpHl5GptssMUIpRWlBasxoRFCl5aTQIKjWiijAoAMCkxSooooAKiFKpM0wOdFR0UUigGgKFHFABGhFHFHQAVCjoUACqV9ruGzYK2/S3iFLd/vAUEfOrrVZ+0jiKWsBdV0Fw3otop0AIIbPO4K7j1qZ/iyofkjNuDYkINEBImC+oB7wf8U6xmLclWZ8rKwZDqIK6rCDYSNz9KrXCcaVMAR0MH+EVNs6qcwie5mfqR+1cbVM9CDtGq8A4gmLtLeQbEh1I+Fx8QBP4TvG1dsI8cxSNQ7dIlWggx7aTWb8A461k3UTzpcAkJurDZlJgMfTrVrwfiK7iLha4CsqoWVy6AENpJJ16mueUKbOqDckSzDzTFS2CuQBUTY123p0L0aVKdFyXLRNN5veoXiuIay/NyM2mVwoklQSVZSOqydOoPpXW1iTXZsbA9a0tMzWNp9DXDcatOPKXJ/Ly3De0Eb1MYdDAYrl00U7j1MdahlxzO0LPckbKvr69hUpaYZQS31/vSixZIUI4zhBdsOhgyp/zVG4LwNRibDyGJaQQsbKTqZM9q0SBkJms7W0wxyC1ddUbEeZQfzA5jbJ+E+nvWkXU0RV45L4LricRkAgS7GLa9XfpA/KNydgBS8DhBatrbHmiST+ZmJZ2PuxNHhcDbtksoJc6F3Yu5HbMdl9BApxXoebPKfVIEUdALS8tMkQBREV0yHsfpSYoHQiKOKWEostAqEAUZWlRQAoEkIy0UV1IpJFAqGtHRUBQUCjoChQAKFChQAKOioUAHVU+0ngtzE4ZTaUu9pi2QRLIR5ss7kbxVrowaTVqhxdOzzcMKS0qcvygz2p25uLGZm9CIj9K2bj/hHD4klypS6SPOkAn/AHA6EfrVIxnBHW69pUc5WhWKgC6OhAmAemvauXJjkjsxTjLzRD+HcWRfTLJJIEnpJAMDv61dcYpVw47T8uvvUFwzgV63fXPZezL6EpAJGsA9T1q33cPmT/UpkevcH3iuSTqR6eL8A8Hf6/zWpDJJ9Krlm6EbLrG6+3Y+21TeCv8A6VNFP5JLl7RTfE2FUZrzi2ny0+Z60+tPMU4sW1d2d1DEDKoIkAdTHc1SVmDyOInh72SuW3lCH1XX1JnUmozi/hjDXyDcZ2yKYyXWWPYKd/X0o+J+GMLckm3bE7yNCfTtVJx/h5rLZsNcvWyCdUYMB9Zim9G2HDHJfGf8/wCgxvHL9lmw+V1VfKGd85I7g96lPAeGN2814/BZBCk/ivN691Uk/OqzZwNwo9y7ca9cBjzkEyTpEdZrVuEcOGHsW7Kx5F83rcOrn3zfsK6MEE3fwcn1eR44uPz/AEPBUL4i8T2sJAcO9xoi2uhgn4i50ER86lP623zeUWy3CAQraZgfyMdGPcDWs78eYC7cxF2NsoK6np+bSNOijvrvXW3o82MbeycxX2h4ZUFxDzFIAKEFHR5GZXBHbWR29ac3PEKYjDi5aIU7gFtD8x0AiZ2mszfCNdm4mXyKpKHRnUHzzpqf50pFrhL2bXPtvlBuAMo0ylzCN21nX/usnlp0a/o6snxjcVZe599cBC8wAuXDBiAFVSYI31nadqufDvEJeylxxrkJIEQzBon09jVC4hjwAH0B2aBoSN4kkD5d6Z8P4yEczLIQRAJBnfTt1prKmyni1stXiHxJdzCWZILD7tmAMwUzdxoatHhbjAvWwGbM4YjbtA39zWM8b47zARJhWGUEiV9wNCCPppUzwzjpwwtshBLMrx+YANIPyY/M1SnshwVG1qpOwoFY6R/P+qxDxd4wxTiDfJsuc1trYKCYGZJ0JA6A7Qal/BHjN1flPDILTFizyxcag6kyxOUR2n8tVyM+Jq1FH8ms64D4yvNca9i7pSxasC5cS2vla5d0S2oiTGYnfoO1Iu/aa7seVZUIIiQzt/zIYAH2o5C4MvtACjoVRmFFCjoqBgo6KjoAIUKOKAoAFE7BRLEKO5MD6mmOK4oozZWSV3LHQE7ARuTB0qI4n4buvmuZmuXMhNpXJAJIMhAoKkCRuJ0qkvkKI/xV49t2le3hfvLvw80ActD1g/iYfSj+ybxerxg8US1yW5Nx4JfOczWz/qmSPSoLjPhNXASwjC+FiA68q7yx5ymaHF3QnLG4IG1UiyTIMlSDMiQVI2PcERQ42jRV4PVL4ZdR0IgjpBERHao/GcIVtRoYGo9B1G0betVT7NfHRxUYfEEG8F8tzQc0DoR+fvG9aAdK5ZRT0zRSlB6ZnfHuDEDNAHWRtm3IE96isBe7z/6rVr2HDTIH0GsiNdKz7xN4fawWu2wSmpIH4IjaTLCTXNLFXR34vqlLUuzrh8ZqKmMHigfLtr+tZovHGUkZM36U5teJnUhiIA+dSoSRrLjI03lTpoR0O/y96guL4G205lUkadv2qMt+OLWWWOXrHSffpTG54lF5hbshrjnZUGYz6xsO5OgpOLfSJguO2x34a4eDdVQJS1F1/wDeSeUvpqJ/41bbuICzmBHrE/MxTfgvD+RZVD8Z81wjWbh3g9gNB7Uz8RcTuWLZNu1zDIiTqxOy21AJZvT0Nd2KHCJ5ufJ+pO/Hgd4tLGIQ2rkOsTE7eoPQ1RvFtvEYY25xL38KWgSoa7a66sBDjtOvvSb/ABDFQXvW2t5thIMDUxAgz6GobinGHFogme0/pmHUanXpSlJDjBrdnPH8ThTcX3UuN9dVI3B7GKkuHY4NZMQQykMMuqwJUx3Biqddx+ay4uNLaDpJk7djTXiOLRBkQsGy+qsp7Ed/0rneOzoWSh3ime7bXLJyHzCdiBqB66betNrRPlgHQ9v3qAbiN5TPMaTEnvHf/NWa1iQtvO5K7AbNJ38pO9U1RCaZH3sNLMyiSD7fL3pVnElSCG+E6Dt1EfrTbCcUyXWYglSTMbjWZAo7rBWBJGW6AZ3ymZn5afrVQtOmTI78VZRalXlWJJRplCfhdO6mInvUfwvGML1s9VPoYnfynQ77GuHEsQAzBfhYz/c5euU7idaZWjqP5vWpkXO/xAmyFDlkzyq9DAKqddyOk9DVh8N2La2vvM28DJIEjUkt+Iy0ekVRhcOZUQSTCLHUnTSrXhOM2rNpLYRiRJbzMdWJYHsJBG3amtsZtdCjNFWpzAoRR0VAAFHQArnisQttCzmFHf8AQD3pjDvXAqlmIAHeqZxzxLcuM1vDgqi/G5AkjdoG6qANTT/EXziZkgWy+RVFxQc7ahFA3uHvsBNTOG8PWkR15UXXMKGYkNyxmALLqE7gxmj5VWo9jozl8Vl/qYtLNvls124WyIjaF1AU5mMxqPKIq6+Grxt2Ll4PYbm21fkC5y1W2JVrqXTqwMTqq6ipvij3bWDJuco3mgMyZUUa6RnBzwo2gz6Vm2OxAGIt3Ltw3srsiO9spktPbIcZEVfKZ0XvrT/MOi98U4et+3Zvo9pBbCvbcO1wuYK5LlxfMyeacwMg76VTvE3h3m3XN66y3jbQ2rlwKLbRIcM9sQqzEFtZGp1pHC8Vyr74hQUt2bSm0tx3CtnOUgwCQ+g0j1q0YW9bxqXSbJ5wyXOWty25ZRoDbRo8hG6MACfWiuP/AAOzH73MtXCkFXUiCp6iCHRh3EGRWz/Z745XEouHxDgYgCAxgC9v8P8ArA3X0mqt4j4Ktq3ct4iOUWF2zdtpkuhnAVbSWQCG1HmUHbXrVFxmDu2mXNKak22grmKH4l6hwY0ImplFSVlp2en0PSiu2wRrWfeA/tBW/kw+JIS/ACXJ8t2O8/C57dTt2rQwa5pJp7GUrxb4UDg3bS+cSSAP/JJZjIAnOdADWRcQ4sgEQdNxrIPUGdiNq9JNWMfap4Lc3w+Ftlv6ghSoAAS434mP4VYA6kQD71m47tHVjztR4si/stxNk3mfEqga5AwucSJBOaJ0zERrFa8iBdAAv+0AftWI+PMJZwzYPC2zIS0c7aAs5jzEgASDpPWBT7wp49u4U8vE571k/CSfMgGnlP4xtIrpjFUcs22zXr95UUsxgDfr9BUdjOMqmVgAQdFbffSQRt/JqKxXFb1/DsVt4blPorC9cduhByBBlbTqZHrVV4vdxIWHYBdJKA5Q3RmE6E9aUpUOMLHPGsVduF1YpbMySkQwOxH+oHr2PpWeY7GXEeG8y9R6/Sp7EYwqcvMQzoN1I9JnTrFVriF8AwwkkGIPfYmspLls1X26IZ7gzydtf122pOIuEuSfMZ1mQf1pwbIbUdIkAztTbEJqf3/zNCRLENl0301PfTt+lI/qnY6nQSQOmu8Cku+lJspTomxd675tJEgf4ri94xBOgOn+KXeOorg4oBsDuSddafcOta5joBt70xRalcKn4QZg/wDs/wA9KLBIfrktJzWMvqEjcHeR0EUxs4wgQs/IZvae21HjbpykHp8PXf8ASajLWJK/DpSiNs9ZGjFCjFdBzBUAKE0V24qKXchVUEsTsANzTGIxmMSzba5dYIiiSx2HYe57VlfFfGVu/cm4H5cjKgKgZQfhII1J1JNRPjfxe2NuZVlbCH7tfzEf/I/qeg6VWVI76fX51cbXRSS8mm8Es2cU68nENbZLhuNzYQC2d8mTqvcnTSpnCcQuYb+ospdtW8l6bnMUsHUorCcxDFX1UFQdTPpWR4TEEQV0IIOnWNR+oq78O8dcy06YgKzNa5YuEZnJAOUKxMm4zOTqQoAG1U7emJxraL5hvEOGzYds5trlCi3yi1kXX0AW8U8hlss9dq78V4Dzb+Fv4i9yLillREhgz6kRcPp0In51V+E8AY4e6iYxbzLlZLYRS7nCRcFosDBRbjQcumu9dF8T3weab8raKC/YxCqCz3GlltWlQOvLEFXJIIFZ8af2Me/Iu/4Aum7Y5jpcTmvz1Fxg7o5ZlcFySMrfhk9dacYawuBt4q5dtYiLRhbhuK7rZYgs1m/o0TDcttdNNKs2LweHuYj+puXbbiyCbZBOeyyxnByGGXY6iRO9VX7Q/D3OLYg3bIsFAyS7IGuiCCxEq+YA9KIycmk2D0TOA4thTaJzs1xUtqHvyOYbxmyzFOs6Z4kVA+KOEPaV0Nnn274Di0WDtYvsQrMt2cwXTRtRvNQ+JtWPNbtrbJuWrZUqczafeMueclp1ZSqyNJq28O8StzbX9S2FRMilSxucxVvAC1DkZWJnKSIEim48doLsyHiHDntZWaSjEhW3Ge2SHtkjQMpH6aVf/AX2kNbZMNjGzISFS8TqmmguH8S7ebcTrU34w4C7KRbKZ8QwF235ijrbOZrlpP8A7NQSN9NCazDjXAeSodJII81tj95YaSCtxOo6huxofGaGmekw0iVIgjQjXTuO9V7j3EbNq4qXroTMsqNZaNNx8I8xEmsh8D+P7uCIR813Dn8E+a3trb+X4f71dMVxmzjb10rF6zyFdQFBZWHlYAtGXRlzKNhrXNKLiaJJsqX2x+HzbGHxYHxhkfKZUEHNaj3WRPWqZgSLtvK3Qk+kDTQ9DWkcXxhv8ExNq4yl8NeT0KgtKqw6HU9TpFZvwO0WZhAIUFyI/DsST6b1vj2TNU6O/AOKPh3YpcIUGMrk6z6etbD4Zx2Gxtgpa8jARcTdtfxM5+MnvrWL8Y4ZlfMFUScyupkNA1CzsO46V18PeIWwt5L9siVIV9IV16g/5FNr5JLP458GXcOTct5WRpAXQkAdcg1MwToIEa1njY0g5HWYmJgxpv616D4hxE3LK3UQFWUMGXzMVbpEakE7TWSeNsJh7hblWblq6G1Z9C41JZ1HlUdoJPfsMJRLUnRVbDlTG4adx22NccSrBtp7x0rkrz0GZTIj+1Lv3c2VgSNOvT51JRxc+0Uu3bkdq4XGE6iO/r608tW4Ezp/N6aENL1uPrXIinON0OnvTQ0COloa1MYeyQu0EwT6DoP560ywFkkiRI3942qSvXSBEwT8z+n96TKQxxOGkMSdR3P6CN6jWWKeY1xESSQZ9AD2G5PrTMChCZ64o6PLQArc5wRVD+1/iWTDW7A3utmf/Zb1H1Jq/KO5Hz2HuawPx1xf+qxl1wfIhNu3G2RCQPqdZ6zTRUVsrqaxp1rsNT016elclWdvr21pyAPX1mtlRTsJ7hmd2006af8Aqu127Jk9dyNPXWOlchAAAJ/eaCDaTE/p026U2qGrs74e8U1tuUYgqcvlJRt1kdDV28L+PI+5xtsXrWW3bUhVBRB5fOTrcGU++hqiZgOs/wDX965hvp/ftUuKYcjXEwwPLe1maxaDmziMKhZ2bMBkvEgkNAhgQQRrvVjxHEMKww9u3yAuYEWrqEI+cAsLTnRXEtpGsERWK8H49fwzB7NwqQGhSSUlgAxKHQnSrZhOKrxHE5XyKjAkWLz5EOIdI5tp0EzmHwnvPpUtX2TT8Fz8T8ALX7IwiW8k3Ld1FVItPcGbnXEjU+/eqZgeBX+azFr7ZLJay1u3kbNZYc2y1u7IZV3CnfpVsw3iq7hUdL+Gbm2sli5fQB5bJnV2tiC6RrprE1Z8ZjrpGEZHtC45lreby3kgF+S5E5gII/hqeUoqmCoruA8UYdXz2kuXLl0WXuA+RAmiNfRHMAqWyuoOhrnxS0mKtG8tw3GTEG03lAlQSEN1hqFXPIYaERIpl464UzYtWfEEpljJcsk5Vc621uIIKHUEmYkelN+E4u/YR7dm1bwf4mBDXki0pGXKdrp6jstVGOuS7E34Klx/w5c5kJZKXRlS8n/xm6VLZ7L7lWAB95HSq/gMddw90svkIBRgy5oUxmBU7HStevYnDYy2XS473wwt5EIRlYiX/p8/xKQSQp7GINV/xzwAsy8wobuv3scuUOVUDr8LvLLpvuabXLQ4yorX/wDWD+gvYU24e8yE3IEFU6nrnOmuwFQHBrIa+ttm5aNKMdTCkEk6e1duI8Lu2jkv2ipRtZWQSBmyEjQqRvB2NJ4Tcf8AqbRVUDc4MqKxAEkZbeY65QNPbvUqKT0Xdl2e0l/DHmMAEUwMkAhTkF1SOuxn3BG1UMYS5qpKusxpoAR1/wBLfpWj+EnZrmJ0W2OaVNgibfNfNKuYlF28y6TVU4xhbuHuuscuWm8jkEiNFZGIk1ckjND77LvF5w1w4DENFi4xyE68u62kf7Gn6n1px9oLSzW4tuiHTKWuGYIYwgCIBoMsnYTrVK49hDbZbqgZTlIIM9P2rRfDPHLl7CxCm5a0hkJ8hEhyAQGEbk9qwki0Y+bZ5hjQ6wP7fztSkMZlI0MfvV349gLly4XItyohhaUAQTs4BInSfSKqOLw0XRI0PTv8UbexFZNUaEZdXpXXC4gjSnjSGgCVmBHbt/3UXbGooJOuJMmO3al2bPUzHWuaoZ0E71IYFZ0J0BBb1PSkMd2LULrvuY6dhNR1+4ZI2H8NSuIcRuR6D9u9RbWc3m1AHp/JoYxg+p0paKPX5CkRrSttiaZJ65NALRzRqK2MUVzx/wAU/psFcYEBnHLX3fcj2EmsETcyD6f91oP2ycWz4i3hgRlsrmaCTL3IIBHoB+tUJGiNJA/X51okWlQtZBjY+n80pYuHWSSTuTXIER7ihMkaaem5960SoTdit9j/AN+gpVzy6aSB9Z7UplETsT0A0HefWkn9vTrR2NqjlmA1Py9aNSf19o0/eivoYJBif7dIrnbedtB2PQ0hnUeumm0105hGvWZHv3/akGPlp/ATRBx67/wUMSst3CfFzm5bOIuuHRSvPX7xiDIHNtHy3AoZoI81XW3evYdcOLN+zibKhXsh1H37ZzKI+Ym1dGceggab1jqrG87awf71IYHi12yCqGbbGWtkSjETBKdD6jWlX8A158m9cQW5isO4N3kqYdXQS6KD95auIPykQWB1qq8b4W+GFkKz33cl7N3mlQ11geZNoeUkoZHfUiKh+F8Yw9xEa2lxLqW4uBbjLlbMIu2iWm4DrKan0q68P8TYdlsJeZbfxgB7ZVXVYXnLoOUGzaA6akVKuPW0Q/ZT/C738MCL4a8OeQthgPubq+a21vEafEoaOhiN6mOHeKLWIc279qyLl9VILCUYqSLfNtkyhZSFncHTtVh5tq3bUYWznTmBGGWTZLSUbIwlkBPToTBqhYfg7YXFXrV64ud7hfMMOzJBPM3Y5VEqDEnb0NNVLsOixWuC3rV+5/S5WQZWVLjzZXMfvQQZgASoZV0n5VFYvwGh4tbWwLdu2ttLt1M3XMVPKzAggGDrG470+4QTgUe0zWjauBkLXrmlq+wzFHB1ylYJE+k6VM8QS8LNi4Et28SLZFl7ea6iEDNleBmay6iG3jQ+tRNtMqJXvDWGC3rtpmuG6b0S4uIDbFx/KGjKTI32IPQ1FeMXF1iLYa3etvym50AXLQkhBdaRnUnQncRV/wCD8ZTiOHFxQyXrR++sBoYNBBTMYlTMqe4GxrO+O8OJcrNy4l5Q9t7shiJ+F4Bl0jKQwmqhLk9iaoq9/DF7ZRi4ZJyK4AIUe2/Wo7wfxPlYi3auzyrjhGOo8jGAIG4mKveHbOgW/bti6oyF7ZIYowBD5TrKnQgdqoPirhjW7k7ZRI1nY/hpzQRZofing2GtK0i8Mp+8hyd9M4zIFXXoTGtZpx/Bcm8EVjcXQq8RmDbGASO+xI00q38S4+cThbF0OOatsW7oB3IEBiNjpvNVZGSGDBZbqNIjcg9P71yyNldHAWYeQJECD+Wd/eq9bWTpVkt25KKpzGY17AaT9Kr4J2jTc0gCu3dNK7YO7EAH1Pr86aASdK74d42ikA9xD5tfi77z9aa4hwNNe+pMx2iu5bKpJOYyOsH9NxTMku2upNANgs2GdgqqSTsB+1X3w/8AZbiMRaFxmCTsCrfvEfSpfwT4HVkV3F0sdc4w7lY6Q5uCD/xrY+G4XlJkVYUbDMevoZy+wNaJIhuhYqM8R8bXB4e5iHE5B5V/O5+Ffmf2qTWsv+2++2TCW58hZ2I6EjKAT8ifrVpEozbF4x71x7tw5rlxyzH1J2HoP7UgNv8AzbtSFFLvDWfStkvA78i2gnNuYOnY0FY7RB6/4FclY6e/713sfuf796faHVOgg57df5M0GcDQAT6f37n/AAKVeGn89K5XBBoS1sJKnoBU7D+b02mG001g+vQ/KnNnUa0wxh0Py/ei/AVqx4GjSfnEiJpds7H+fMfzrSbSiAeun60oD4fUmhugiLD+vr8+sUOb0/nzqOv3DtPT/HX513wlwka66f2o8C8j6ZMj3+f8FT1vxdfdBavPnUKVUsoZspIJRjpNvygQOlVu223yrvbG/wAx8qfQd2a7wvjGITCFl5dzDwTa5VwqysGnkc1vhYBvKCIgRU74mxNjE21tPiFsq5jMHAuC4mnKKnQyC2ugn3rEuE8Tu2iQjkKykMphlbNEyjAqT5RrHStc4xwHD28Mht2lQvbZXiRnWEeH/Nr3222rLTl7sTi0iL4nwIMFAFsoOZcW41k5ibShmtXVIzA5kkzqysYOlWjg9i7ewZTFypYnKylUIR/MgtlPhCzAYagCmnhrH3HuhWckLdYLPQZmWJ3iAB8qsvE+G2rhtu6y1svkIJGWRr8JFTkfhiXopWH45yrzpf5VrEYe4gN5GBN5bgLXFuQAbhBylhAIDZhqKV9sWGZ8JaxKAxbeXAeAFuCCSV+LoJmNQasfGMMhOHuZRnzls0aluTcEt+b4V3n4R2pr4FxbYrA4c34uc3DE3AVUBobKJVQBEaRFZXTtGjRnmAt3bt221t1VWueRnbmguVzqDPmtFlLCdpBrj46wysjahGW5DLGUlsomCwgnrI0itMPDLOV25aAgW1BCgQtthkGnQSY96oviAc3DfeeeMS6gtqQAWAAY6jTSunlyZj0Zzg1ZAyBVyESCCQZ1+Iay3rURjb7Sw6Ede3erHjmlAesEdtASB+1VjHDyA9QSB7dq5siqVG8XoXwqYZ/yqY11HlOw+lN7pXIDPmmPUgd/SnvC0H9PdbqOvvkqJfeo9D8ARhPp2FSNm0LkKIUCZJgfItuflUda3HyqcwijLBAO+4B6E9fagCOxWDKvlkNH4hPXXQ9RTvC8Ozebp0gzr7xArnh7hJ1J+KN+naBVwsYZFw9tlUBjnkjrASJ+p+tNbY0i1fZnif6Z1Uk8u5CkEwodtipiCdNRI0NauRWQfZw5PmJM5h1IB80eZRo2ncVsD71oZS7P/9k="/>
          <p:cNvSpPr>
            <a:spLocks noChangeAspect="1" noChangeArrowheads="1"/>
          </p:cNvSpPr>
          <p:nvPr/>
        </p:nvSpPr>
        <p:spPr bwMode="auto">
          <a:xfrm>
            <a:off x="368300" y="1508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xQTEhUUExQWFRUXFRgYFhgYGBgYHBcXFRkXFxcXFRUYHCggGBolHBQXIjEhJSkrLi4uFx8zODMsNygtLisBCgoKDg0OGxAQGiwkHyQsLDQsLCwsLCwsLCwsLCwsLCwsLCwsLCwsLCwsLCwsLCwsLCwsLCwsLCwsLCwsLCwsLP/AABEIALsBDQMBIgACEQEDEQH/xAAcAAAABwEBAAAAAAAAAAAAAAAAAQIEBQYHAwj/xAA7EAACAQIEBAQDBwMEAgMBAAABAhEAAwQSITEFE0FRBiJhcTKBkQcjQlKhsfAUwdFicoLhM/FDU7IW/8QAGQEAAwEBAQAAAAAAAAAAAAAAAAECAwQF/8QAJxEAAgICAgIBAwUBAAAAAAAAAAECEQMhEjFBYVEEIjITUpGx8XH/2gAMAwEAAhEDEQA/ANFoUdEK6DEOioGgaBhmhQoUCBQoUBQAdCio5oEChTXHcRtWRN24qe+/0FRreKsMUL2rnNgxlUEa+pOwpOSXbKUJPpEzeuhVJPT2G3cnQCq3ivG2HUlQSxHWIU+q/iI+WtV3i2Iv4shXY8v/AOtfKCf9R3b9qZDhwXUQNJL/AJVmJQbn3Nc8/qP2nVD6b9xI8R8Q3b8nMVtCTA8paNOnT51XxjWJzM0TsgMQPUjYVMXfvIS2pW2AOmrACczdpiQP81CX+HuWIUGTqfQdIHSs3OzVQrwTmB4hbBEiT0An9B196suEshhmZVtj/USWj1UbfWqng8CbUCPMRM/sBTxsSzXRZVmViuYSPiM/DJ2O9ZP0a0Wm3h7RMC5Ptl/ZjNN8VhLtvzW7jL6EH6FWkfSu2HlRF1VdY1kCYG5Bidj3p81vlEhSSo1ynWBroCdTsfY1MZtEygiO4R4kLOLWIXludEYfA5HSfwn9KslQ2O4dbxCSANpnqQdQ3pEa+1deF48wLd5hzF0JMDOOjA967cWXlpnHlxVtEpQoGhFbnOCKOKAoTQIKhR0DQAVKmk0oUAFQijohTAAoUcUBQByoqM0VIsOhNFQigA6FCgaBAoTQoUAHVb8Y+Izh15drW+8ZRvkUz94QfaB61ZAR126+w1rIuFh8RinxFy6Qbtxiq/EeWWPLXKNoWAKzyS4o1xQ5Mc4tGdQHYszCXIYZoGplj/YV0wOH+G0PeF2C76nr095p7xzBm25LKQxCiSQSV1Mleh8oEb0PDZEu50JzAfIE79NprhbPRivJLYbBrJnRQIY6/ABLCehJJ+tRHFLqjI0OeZmeYCjJIUEakkaaCBU1gyDgz+Zg4+j66+wIqLxGFN+wmT/yWgyD/Yd1HqJ/Q1nYxrhMaofKIPeDodtCekQCfpU9w+5bnNAJbck9vib22A9qpRwxUlF6nWNWPpptUxg0KkTE6ado/DPUDqapob2XO5wtLmVhHf3GnT5mlcQ8PorpdA+lQ3D+IFQTPwg/Mz/6FWFccWRQe4/Sk2qJSkmjnfsFmPaAD+5rk5eSSCNCNvUmPep6ysrXO8dNRUcX3ZSmuqIPB5kMHbp6azFRHiNA9pj1VjBGkLMafOrJiVB2Go/xpVc4uhUHMIUnU/r/AD3q8cqdEzhexrwHxMyXLdi75lZgit+JZ2zdxV4rGsx/q1cbLcUk7iQZH6VsaXAwzKZB1FejjlemedljW0KoUKFaGIAaOio6BBE0YoqFAAo6KjpgChRTQoA5xQoE0KCwpo6FCkAKBo6KaACoxQmgKAOGPvFbVxlEsEaB3OU1mfAeIphrK3APOQMveCIGvQxqTWpkVjfjfgpwuJRVYm3cVmSRqvmgrpvGkVjmjaNsMqZI4rij3wzXGzEgZVGgQA7KO2u9M+C8RPnX/Q8T0bQn5mT9KLDW/uWBgGNF3LT7bfOo3hmJAunrM/qIn/NctWdt1Rb7WOy2LeTeXMe7EkfSuWExJVi1vzTqyTHtE+9MEBS41s7Mc1uToTHwZtlJ6E05s8VsW2m6lzQwZB8p6gjfT0qXD4K5Fqs27N6SoVXIhjGv/MDWmeI4VcmAqx6NA+kf3rjhvEOEvABLmVvw5g6a7aMQRTqxcxbEqqAxoSQ3/wCl0P0rNpoqNvoVY4f1YrA2Ve/cmpfANzLnl+FdzTWxwa/c/wDM4VeqrpPux6e1WfhmBS2oVBFJRbZUpKK9ndRAptd2rmeNWSSAzGCQStu4ygjcFgsUYxKOJRgw3Mbj3XcVqzFJ2MSdTUNx0jIwNTbjUx6fqahuNKSCBHb/ACax8nSipeH7IBuSBIe22veWEVf+CWiqtOxaQO07/rWY2MVcW+bVtSzG8SAoknKCBoOnmrVeFYdktKr/ABxLenZR7Cu/Erlfo8zO0o17HdCKFAV0nGA0KOhQAQo4owKMUAIoUqipgCiNHFCgDkaIUZoRSKBRGjihFAwUKEUKACNHQijigAVlX2xXmW9hYBCi2/mjQksNB0mBtWqEVnH2zXWAwaANlzXHJjy54CgT0MSamf4lY+yscFslkJO28aiT/qPX2FNeH4I3cWv5RmLHuEUkrPb0FP8AgtoFCGLEdpKqP8k0/wCDYbLirGUGHLouhg5kYdfwggD1ma4X5PSircb6sf2VzIufy5hIJ/v6elPbV1VIF5SynQMNY7Q2/wC9duK8Me7cZR5US2rdswgfIAdajOG+H710MVuFVkgSN43PtWKmdc8OvRMXeA4a4ZABnqoif9y7T7VKYDw2LQ+6Z0j8run6Tl/SmnB+Hck6tmMdoq44FpA+tJfczObcEVTH3cZbB5eKaRst+0jqf+aAMPelYrjlwi0t5zaDIWdhlUXIyqQoUkgEkjWDAqyY/DSpjQnb1J9apPFPDl5rzlL7ry1XKQASc4LEdws9RVp1pk3GW6BiMeDAthmQbCTsPyppTjD2VeHQlG3DBiPWCpO30qNTg+Im0Bde4QZuZ2JViDuJErp+1W3A8HVCWkyTLQdCewHf2rN96NbpbDweIzKZ+INB9YE6e9V/jnGyJCBTruW/annjPC8i1dvgL8Bg65ldtDt8UzoOhrOMPdXmC2VuG64GQPuSw8vlGkHv6VrHHZi8iRdvApd3xNy24tlyAcyZwxABOaCCAPSrhw7Em4pzKEuIxS4gMhXXsTqVZSGE6waisF4cuWbapaxl202UZvJau2y5+KFdZCz0BpPhOxfN/GXL7hgXS0GAADvZBzvAGgEgV6EftpHl5GptssMUIpRWlBasxoRFCl5aTQIKjWiijAoAMCkxSooooAKiFKpM0wOdFR0UUigGgKFHFABGhFHFHQAVCjoUACqV9ruGzYK2/S3iFLd/vAUEfOrrVZ+0jiKWsBdV0Fw3otop0AIIbPO4K7j1qZ/iyofkjNuDYkINEBImC+oB7wf8U6xmLclWZ8rKwZDqIK6rCDYSNz9KrXCcaVMAR0MH+EVNs6qcwie5mfqR+1cbVM9CDtGq8A4gmLtLeQbEh1I+Fx8QBP4TvG1dsI8cxSNQ7dIlWggx7aTWb8A461k3UTzpcAkJurDZlJgMfTrVrwfiK7iLha4CsqoWVy6AENpJJ16mueUKbOqDckSzDzTFS2CuQBUTY123p0L0aVKdFyXLRNN5veoXiuIay/NyM2mVwoklQSVZSOqydOoPpXW1iTXZsbA9a0tMzWNp9DXDcatOPKXJ/Ly3De0Eb1MYdDAYrl00U7j1MdahlxzO0LPckbKvr69hUpaYZQS31/vSixZIUI4zhBdsOhgyp/zVG4LwNRibDyGJaQQsbKTqZM9q0SBkJms7W0wxyC1ddUbEeZQfzA5jbJ+E+nvWkXU0RV45L4LricRkAgS7GLa9XfpA/KNydgBS8DhBatrbHmiST+ZmJZ2PuxNHhcDbtksoJc6F3Yu5HbMdl9BApxXoebPKfVIEUdALS8tMkQBREV0yHsfpSYoHQiKOKWEostAqEAUZWlRQAoEkIy0UV1IpJFAqGtHRUBQUCjoChQAKFChQAKOioUAHVU+0ngtzE4ZTaUu9pi2QRLIR5ss7kbxVrowaTVqhxdOzzcMKS0qcvygz2p25uLGZm9CIj9K2bj/hHD4klypS6SPOkAn/AHA6EfrVIxnBHW69pUc5WhWKgC6OhAmAemvauXJjkjsxTjLzRD+HcWRfTLJJIEnpJAMDv61dcYpVw47T8uvvUFwzgV63fXPZezL6EpAJGsA9T1q33cPmT/UpkevcH3iuSTqR6eL8A8Hf6/zWpDJJ9Krlm6EbLrG6+3Y+21TeCv8A6VNFP5JLl7RTfE2FUZrzi2ny0+Z60+tPMU4sW1d2d1DEDKoIkAdTHc1SVmDyOInh72SuW3lCH1XX1JnUmozi/hjDXyDcZ2yKYyXWWPYKd/X0o+J+GMLckm3bE7yNCfTtVJx/h5rLZsNcvWyCdUYMB9Zim9G2HDHJfGf8/wCgxvHL9lmw+V1VfKGd85I7g96lPAeGN2814/BZBCk/ivN691Uk/OqzZwNwo9y7ca9cBjzkEyTpEdZrVuEcOGHsW7Kx5F83rcOrn3zfsK6MEE3fwcn1eR44uPz/AEPBUL4i8T2sJAcO9xoi2uhgn4i50ER86lP623zeUWy3CAQraZgfyMdGPcDWs78eYC7cxF2NsoK6np+bSNOijvrvXW3o82MbeycxX2h4ZUFxDzFIAKEFHR5GZXBHbWR29ac3PEKYjDi5aIU7gFtD8x0AiZ2mszfCNdm4mXyKpKHRnUHzzpqf50pFrhL2bXPtvlBuAMo0ylzCN21nX/usnlp0a/o6snxjcVZe599cBC8wAuXDBiAFVSYI31nadqufDvEJeylxxrkJIEQzBon09jVC4hjwAH0B2aBoSN4kkD5d6Z8P4yEczLIQRAJBnfTt1prKmyni1stXiHxJdzCWZILD7tmAMwUzdxoatHhbjAvWwGbM4YjbtA39zWM8b47zARJhWGUEiV9wNCCPppUzwzjpwwtshBLMrx+YANIPyY/M1SnshwVG1qpOwoFY6R/P+qxDxd4wxTiDfJsuc1trYKCYGZJ0JA6A7Qal/BHjN1flPDILTFizyxcag6kyxOUR2n8tVyM+Jq1FH8ms64D4yvNca9i7pSxasC5cS2vla5d0S2oiTGYnfoO1Iu/aa7seVZUIIiQzt/zIYAH2o5C4MvtACjoVRmFFCjoqBgo6KjoAIUKOKAoAFE7BRLEKO5MD6mmOK4oozZWSV3LHQE7ARuTB0qI4n4buvmuZmuXMhNpXJAJIMhAoKkCRuJ0qkvkKI/xV49t2le3hfvLvw80ActD1g/iYfSj+ybxerxg8US1yW5Nx4JfOczWz/qmSPSoLjPhNXASwjC+FiA68q7yx5ymaHF3QnLG4IG1UiyTIMlSDMiQVI2PcERQ42jRV4PVL4ZdR0IgjpBERHao/GcIVtRoYGo9B1G0betVT7NfHRxUYfEEG8F8tzQc0DoR+fvG9aAdK5ZRT0zRSlB6ZnfHuDEDNAHWRtm3IE96isBe7z/6rVr2HDTIH0GsiNdKz7xN4fawWu2wSmpIH4IjaTLCTXNLFXR34vqlLUuzrh8ZqKmMHigfLtr+tZovHGUkZM36U5teJnUhiIA+dSoSRrLjI03lTpoR0O/y96guL4G205lUkadv2qMt+OLWWWOXrHSffpTG54lF5hbshrjnZUGYz6xsO5OgpOLfSJguO2x34a4eDdVQJS1F1/wDeSeUvpqJ/41bbuICzmBHrE/MxTfgvD+RZVD8Z81wjWbh3g9gNB7Uz8RcTuWLZNu1zDIiTqxOy21AJZvT0Nd2KHCJ5ufJ+pO/Hgd4tLGIQ2rkOsTE7eoPQ1RvFtvEYY25xL38KWgSoa7a66sBDjtOvvSb/ABDFQXvW2t5thIMDUxAgz6GobinGHFogme0/pmHUanXpSlJDjBrdnPH8ThTcX3UuN9dVI3B7GKkuHY4NZMQQykMMuqwJUx3Biqddx+ay4uNLaDpJk7djTXiOLRBkQsGy+qsp7Ed/0rneOzoWSh3ime7bXLJyHzCdiBqB66betNrRPlgHQ9v3qAbiN5TPMaTEnvHf/NWa1iQtvO5K7AbNJ38pO9U1RCaZH3sNLMyiSD7fL3pVnElSCG+E6Dt1EfrTbCcUyXWYglSTMbjWZAo7rBWBJGW6AZ3ymZn5afrVQtOmTI78VZRalXlWJJRplCfhdO6mInvUfwvGML1s9VPoYnfynQ77GuHEsQAzBfhYz/c5euU7idaZWjqP5vWpkXO/xAmyFDlkzyq9DAKqddyOk9DVh8N2La2vvM28DJIEjUkt+Iy0ekVRhcOZUQSTCLHUnTSrXhOM2rNpLYRiRJbzMdWJYHsJBG3amtsZtdCjNFWpzAoRR0VAAFHQArnisQttCzmFHf8AQD3pjDvXAqlmIAHeqZxzxLcuM1vDgqi/G5AkjdoG6qANTT/EXziZkgWy+RVFxQc7ahFA3uHvsBNTOG8PWkR15UXXMKGYkNyxmALLqE7gxmj5VWo9jozl8Vl/qYtLNvls124WyIjaF1AU5mMxqPKIq6+Grxt2Ll4PYbm21fkC5y1W2JVrqXTqwMTqq6ipvij3bWDJuco3mgMyZUUa6RnBzwo2gz6Vm2OxAGIt3Ltw3srsiO9spktPbIcZEVfKZ0XvrT/MOi98U4et+3Zvo9pBbCvbcO1wuYK5LlxfMyeacwMg76VTvE3h3m3XN66y3jbQ2rlwKLbRIcM9sQqzEFtZGp1pHC8Vyr74hQUt2bSm0tx3CtnOUgwCQ+g0j1q0YW9bxqXSbJ5wyXOWty25ZRoDbRo8hG6MACfWiuP/AAOzH73MtXCkFXUiCp6iCHRh3EGRWz/Z745XEouHxDgYgCAxgC9v8P8ArA3X0mqt4j4Ktq3ct4iOUWF2zdtpkuhnAVbSWQCG1HmUHbXrVFxmDu2mXNKak22grmKH4l6hwY0ImplFSVlp2en0PSiu2wRrWfeA/tBW/kw+JIS/ACXJ8t2O8/C57dTt2rQwa5pJp7GUrxb4UDg3bS+cSSAP/JJZjIAnOdADWRcQ4sgEQdNxrIPUGdiNq9JNWMfap4Lc3w+Ftlv6ghSoAAS434mP4VYA6kQD71m47tHVjztR4si/stxNk3mfEqga5AwucSJBOaJ0zERrFa8iBdAAv+0AftWI+PMJZwzYPC2zIS0c7aAs5jzEgASDpPWBT7wp49u4U8vE571k/CSfMgGnlP4xtIrpjFUcs22zXr95UUsxgDfr9BUdjOMqmVgAQdFbffSQRt/JqKxXFb1/DsVt4blPorC9cduhByBBlbTqZHrVV4vdxIWHYBdJKA5Q3RmE6E9aUpUOMLHPGsVduF1YpbMySkQwOxH+oHr2PpWeY7GXEeG8y9R6/Sp7EYwqcvMQzoN1I9JnTrFVriF8AwwkkGIPfYmspLls1X26IZ7gzydtf122pOIuEuSfMZ1mQf1pwbIbUdIkAztTbEJqf3/zNCRLENl0301PfTt+lI/qnY6nQSQOmu8Cku+lJspTomxd675tJEgf4ri94xBOgOn+KXeOorg4oBsDuSddafcOta5joBt70xRalcKn4QZg/wDs/wA9KLBIfrktJzWMvqEjcHeR0EUxs4wgQs/IZvae21HjbpykHp8PXf8ASajLWJK/DpSiNs9ZGjFCjFdBzBUAKE0V24qKXchVUEsTsANzTGIxmMSzba5dYIiiSx2HYe57VlfFfGVu/cm4H5cjKgKgZQfhII1J1JNRPjfxe2NuZVlbCH7tfzEf/I/qeg6VWVI76fX51cbXRSS8mm8Es2cU68nENbZLhuNzYQC2d8mTqvcnTSpnCcQuYb+ospdtW8l6bnMUsHUorCcxDFX1UFQdTPpWR4TEEQV0IIOnWNR+oq78O8dcy06YgKzNa5YuEZnJAOUKxMm4zOTqQoAG1U7emJxraL5hvEOGzYds5trlCi3yi1kXX0AW8U8hlss9dq78V4Dzb+Fv4i9yLillREhgz6kRcPp0In51V+E8AY4e6iYxbzLlZLYRS7nCRcFosDBRbjQcumu9dF8T3weab8raKC/YxCqCz3GlltWlQOvLEFXJIIFZ8af2Me/Iu/4Aum7Y5jpcTmvz1Fxg7o5ZlcFySMrfhk9dacYawuBt4q5dtYiLRhbhuK7rZYgs1m/o0TDcttdNNKs2LweHuYj+puXbbiyCbZBOeyyxnByGGXY6iRO9VX7Q/D3OLYg3bIsFAyS7IGuiCCxEq+YA9KIycmk2D0TOA4thTaJzs1xUtqHvyOYbxmyzFOs6Z4kVA+KOEPaV0Nnn274Di0WDtYvsQrMt2cwXTRtRvNQ+JtWPNbtrbJuWrZUqczafeMueclp1ZSqyNJq28O8StzbX9S2FRMilSxucxVvAC1DkZWJnKSIEim48doLsyHiHDntZWaSjEhW3Ge2SHtkjQMpH6aVf/AX2kNbZMNjGzISFS8TqmmguH8S7ebcTrU34w4C7KRbKZ8QwF235ijrbOZrlpP8A7NQSN9NCazDjXAeSodJII81tj95YaSCtxOo6huxofGaGmekw0iVIgjQjXTuO9V7j3EbNq4qXroTMsqNZaNNx8I8xEmsh8D+P7uCIR813Dn8E+a3trb+X4f71dMVxmzjb10rF6zyFdQFBZWHlYAtGXRlzKNhrXNKLiaJJsqX2x+HzbGHxYHxhkfKZUEHNaj3WRPWqZgSLtvK3Qk+kDTQ9DWkcXxhv8ExNq4yl8NeT0KgtKqw6HU9TpFZvwO0WZhAIUFyI/DsST6b1vj2TNU6O/AOKPh3YpcIUGMrk6z6etbD4Zx2Gxtgpa8jARcTdtfxM5+MnvrWL8Y4ZlfMFUScyupkNA1CzsO46V18PeIWwt5L9siVIV9IV16g/5FNr5JLP458GXcOTct5WRpAXQkAdcg1MwToIEa1njY0g5HWYmJgxpv616D4hxE3LK3UQFWUMGXzMVbpEakE7TWSeNsJh7hblWblq6G1Z9C41JZ1HlUdoJPfsMJRLUnRVbDlTG4adx22NccSrBtp7x0rkrz0GZTIj+1Lv3c2VgSNOvT51JRxc+0Uu3bkdq4XGE6iO/r608tW4Ezp/N6aENL1uPrXIinON0OnvTQ0COloa1MYeyQu0EwT6DoP560ywFkkiRI3942qSvXSBEwT8z+n96TKQxxOGkMSdR3P6CN6jWWKeY1xESSQZ9AD2G5PrTMChCZ64o6PLQArc5wRVD+1/iWTDW7A3utmf/Zb1H1Jq/KO5Hz2HuawPx1xf+qxl1wfIhNu3G2RCQPqdZ6zTRUVsrqaxp1rsNT016elclWdvr21pyAPX1mtlRTsJ7hmd2006af8Aqu127Jk9dyNPXWOlchAAAJ/eaCDaTE/p026U2qGrs74e8U1tuUYgqcvlJRt1kdDV28L+PI+5xtsXrWW3bUhVBRB5fOTrcGU++hqiZgOs/wDX965hvp/ftUuKYcjXEwwPLe1maxaDmziMKhZ2bMBkvEgkNAhgQQRrvVjxHEMKww9u3yAuYEWrqEI+cAsLTnRXEtpGsERWK8H49fwzB7NwqQGhSSUlgAxKHQnSrZhOKrxHE5XyKjAkWLz5EOIdI5tp0EzmHwnvPpUtX2TT8Fz8T8ALX7IwiW8k3Ld1FVItPcGbnXEjU+/eqZgeBX+azFr7ZLJay1u3kbNZYc2y1u7IZV3CnfpVsw3iq7hUdL+Gbm2sli5fQB5bJnV2tiC6RrprE1Z8ZjrpGEZHtC45lreby3kgF+S5E5gII/hqeUoqmCoruA8UYdXz2kuXLl0WXuA+RAmiNfRHMAqWyuoOhrnxS0mKtG8tw3GTEG03lAlQSEN1hqFXPIYaERIpl464UzYtWfEEpljJcsk5Vc621uIIKHUEmYkelN+E4u/YR7dm1bwf4mBDXki0pGXKdrp6jstVGOuS7E34Klx/w5c5kJZKXRlS8n/xm6VLZ7L7lWAB95HSq/gMddw90svkIBRgy5oUxmBU7HStevYnDYy2XS473wwt5EIRlYiX/p8/xKQSQp7GINV/xzwAsy8wobuv3scuUOVUDr8LvLLpvuabXLQ4yorX/wDWD+gvYU24e8yE3IEFU6nrnOmuwFQHBrIa+ttm5aNKMdTCkEk6e1duI8Lu2jkv2ipRtZWQSBmyEjQqRvB2NJ4Tcf8AqbRVUDc4MqKxAEkZbeY65QNPbvUqKT0Xdl2e0l/DHmMAEUwMkAhTkF1SOuxn3BG1UMYS5qpKusxpoAR1/wBLfpWj+EnZrmJ0W2OaVNgibfNfNKuYlF28y6TVU4xhbuHuuscuWm8jkEiNFZGIk1ckjND77LvF5w1w4DENFi4xyE68u62kf7Gn6n1px9oLSzW4tuiHTKWuGYIYwgCIBoMsnYTrVK49hDbZbqgZTlIIM9P2rRfDPHLl7CxCm5a0hkJ8hEhyAQGEbk9qwki0Y+bZ5hjQ6wP7fztSkMZlI0MfvV349gLly4XItyohhaUAQTs4BInSfSKqOLw0XRI0PTv8UbexFZNUaEZdXpXXC4gjSnjSGgCVmBHbt/3UXbGooJOuJMmO3al2bPUzHWuaoZ0E71IYFZ0J0BBb1PSkMd2LULrvuY6dhNR1+4ZI2H8NSuIcRuR6D9u9RbWc3m1AHp/JoYxg+p0paKPX5CkRrSttiaZJ65NALRzRqK2MUVzx/wAU/psFcYEBnHLX3fcj2EmsETcyD6f91oP2ycWz4i3hgRlsrmaCTL3IIBHoB+tUJGiNJA/X51okWlQtZBjY+n80pYuHWSSTuTXIER7ihMkaaem5960SoTdit9j/AN+gpVzy6aSB9Z7UplETsT0A0HefWkn9vTrR2NqjlmA1Py9aNSf19o0/eivoYJBif7dIrnbedtB2PQ0hnUeumm0105hGvWZHv3/akGPlp/ATRBx67/wUMSst3CfFzm5bOIuuHRSvPX7xiDIHNtHy3AoZoI81XW3evYdcOLN+zibKhXsh1H37ZzKI+Ym1dGceggab1jqrG87awf71IYHi12yCqGbbGWtkSjETBKdD6jWlX8A158m9cQW5isO4N3kqYdXQS6KD95auIPykQWB1qq8b4W+GFkKz33cl7N3mlQ11geZNoeUkoZHfUiKh+F8Yw9xEa2lxLqW4uBbjLlbMIu2iWm4DrKan0q68P8TYdlsJeZbfxgB7ZVXVYXnLoOUGzaA6akVKuPW0Q/ZT/C738MCL4a8OeQthgPubq+a21vEafEoaOhiN6mOHeKLWIc279qyLl9VILCUYqSLfNtkyhZSFncHTtVh5tq3bUYWznTmBGGWTZLSUbIwlkBPToTBqhYfg7YXFXrV64ud7hfMMOzJBPM3Y5VEqDEnb0NNVLsOixWuC3rV+5/S5WQZWVLjzZXMfvQQZgASoZV0n5VFYvwGh4tbWwLdu2ttLt1M3XMVPKzAggGDrG470+4QTgUe0zWjauBkLXrmlq+wzFHB1ylYJE+k6VM8QS8LNi4Et28SLZFl7ea6iEDNleBmay6iG3jQ+tRNtMqJXvDWGC3rtpmuG6b0S4uIDbFx/KGjKTI32IPQ1FeMXF1iLYa3etvym50AXLQkhBdaRnUnQncRV/wCD8ZTiOHFxQyXrR++sBoYNBBTMYlTMqe4GxrO+O8OJcrNy4l5Q9t7shiJ+F4Bl0jKQwmqhLk9iaoq9/DF7ZRi4ZJyK4AIUe2/Wo7wfxPlYi3auzyrjhGOo8jGAIG4mKveHbOgW/bti6oyF7ZIYowBD5TrKnQgdqoPirhjW7k7ZRI1nY/hpzQRZofing2GtK0i8Mp+8hyd9M4zIFXXoTGtZpx/Bcm8EVjcXQq8RmDbGASO+xI00q38S4+cThbF0OOatsW7oB3IEBiNjpvNVZGSGDBZbqNIjcg9P71yyNldHAWYeQJECD+Wd/eq9bWTpVkt25KKpzGY17AaT9Kr4J2jTc0gCu3dNK7YO7EAH1Pr86aASdK74d42ikA9xD5tfi77z9aa4hwNNe+pMx2iu5bKpJOYyOsH9NxTMku2upNANgs2GdgqqSTsB+1X3w/8AZbiMRaFxmCTsCrfvEfSpfwT4HVkV3F0sdc4w7lY6Q5uCD/xrY+G4XlJkVYUbDMevoZy+wNaJIhuhYqM8R8bXB4e5iHE5B5V/O5+Ffmf2qTWsv+2++2TCW58hZ2I6EjKAT8ifrVpEozbF4x71x7tw5rlxyzH1J2HoP7UgNv8AzbtSFFLvDWfStkvA78i2gnNuYOnY0FY7RB6/4FclY6e/713sfuf796faHVOgg57df5M0GcDQAT6f37n/AAKVeGn89K5XBBoS1sJKnoBU7D+b02mG001g+vQ/KnNnUa0wxh0Py/ei/AVqx4GjSfnEiJpds7H+fMfzrSbSiAeun60oD4fUmhugiLD+vr8+sUOb0/nzqOv3DtPT/HX513wlwka66f2o8C8j6ZMj3+f8FT1vxdfdBavPnUKVUsoZspIJRjpNvygQOlVu223yrvbG/wAx8qfQd2a7wvjGITCFl5dzDwTa5VwqysGnkc1vhYBvKCIgRU74mxNjE21tPiFsq5jMHAuC4mnKKnQyC2ugn3rEuE8Tu2iQjkKykMphlbNEyjAqT5RrHStc4xwHD28Mht2lQvbZXiRnWEeH/Nr3222rLTl7sTi0iL4nwIMFAFsoOZcW41k5ibShmtXVIzA5kkzqysYOlWjg9i7ewZTFypYnKylUIR/MgtlPhCzAYagCmnhrH3HuhWckLdYLPQZmWJ3iAB8qsvE+G2rhtu6y1svkIJGWRr8JFTkfhiXopWH45yrzpf5VrEYe4gN5GBN5bgLXFuQAbhBylhAIDZhqKV9sWGZ8JaxKAxbeXAeAFuCCSV+LoJmNQasfGMMhOHuZRnzls0aluTcEt+b4V3n4R2pr4FxbYrA4c34uc3DE3AVUBobKJVQBEaRFZXTtGjRnmAt3bt221t1VWueRnbmguVzqDPmtFlLCdpBrj46wysjahGW5DLGUlsomCwgnrI0itMPDLOV25aAgW1BCgQtthkGnQSY96oviAc3DfeeeMS6gtqQAWAAY6jTSunlyZj0Zzg1ZAyBVyESCCQZ1+Iay3rURjb7Sw6Ede3erHjmlAesEdtASB+1VjHDyA9QSB7dq5siqVG8XoXwqYZ/yqY11HlOw+lN7pXIDPmmPUgd/SnvC0H9PdbqOvvkqJfeo9D8ARhPp2FSNm0LkKIUCZJgfItuflUda3HyqcwijLBAO+4B6E9fagCOxWDKvlkNH4hPXXQ9RTvC8Ozebp0gzr7xArnh7hJ1J+KN+naBVwsYZFw9tlUBjnkjrASJ+p+tNbY0i1fZnif6Z1Uk8u5CkEwodtipiCdNRI0NauRWQfZw5PmJM5h1IB80eZRo2ncVsD71oZS7P/9k="/>
          <p:cNvSpPr>
            <a:spLocks noChangeAspect="1" noChangeArrowheads="1"/>
          </p:cNvSpPr>
          <p:nvPr/>
        </p:nvSpPr>
        <p:spPr bwMode="auto">
          <a:xfrm>
            <a:off x="520700" y="3032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data:image/jpeg;base64,/9j/4AAQSkZJRgABAQAAAQABAAD/2wCEAAkGBxQTEhUUExQWFRUXFRgYFhgYGBgYHBcXFRkXFxcXFRUYHCggGBolHBQXIjEhJSkrLi4uFx8zODMsNygtLisBCgoKDg0OGxAQGiwkHyQsLDQsLCwsLCwsLCwsLCwsLCwsLCwsLCwsLCwsLCwsLCwsLCwsLCwsLCwsLCwsLCwsLP/AABEIALsBDQMBIgACEQEDEQH/xAAcAAAABwEBAAAAAAAAAAAAAAAAAQIEBQYHAwj/xAA7EAACAQIEBAQDBwMEAgMBAAABAhEAAwQSITEFE0FRBiJhcTKBkQcjQlKhsfAUwdFicoLhM/FDU7IW/8QAGQEAAwEBAQAAAAAAAAAAAAAAAAECAwQF/8QAJxEAAgICAgIBAwUBAAAAAAAAAAECEQMhEjFBYVEEIjITUpGx8XH/2gAMAwEAAhEDEQA/ANFoUdEK6DEOioGgaBhmhQoUCBQoUBQAdCio5oEChTXHcRtWRN24qe+/0FRreKsMUL2rnNgxlUEa+pOwpOSXbKUJPpEzeuhVJPT2G3cnQCq3ivG2HUlQSxHWIU+q/iI+WtV3i2Iv4shXY8v/AOtfKCf9R3b9qZDhwXUQNJL/AJVmJQbn3Nc8/qP2nVD6b9xI8R8Q3b8nMVtCTA8paNOnT51XxjWJzM0TsgMQPUjYVMXfvIS2pW2AOmrACczdpiQP81CX+HuWIUGTqfQdIHSs3OzVQrwTmB4hbBEiT0An9B196suEshhmZVtj/USWj1UbfWqng8CbUCPMRM/sBTxsSzXRZVmViuYSPiM/DJ2O9ZP0a0Wm3h7RMC5Ptl/ZjNN8VhLtvzW7jL6EH6FWkfSu2HlRF1VdY1kCYG5Bidj3p81vlEhSSo1ynWBroCdTsfY1MZtEygiO4R4kLOLWIXludEYfA5HSfwn9KslQ2O4dbxCSANpnqQdQ3pEa+1deF48wLd5hzF0JMDOOjA967cWXlpnHlxVtEpQoGhFbnOCKOKAoTQIKhR0DQAVKmk0oUAFQijohTAAoUcUBQByoqM0VIsOhNFQigA6FCgaBAoTQoUAHVb8Y+Izh15drW+8ZRvkUz94QfaB61ZAR126+w1rIuFh8RinxFy6Qbtxiq/EeWWPLXKNoWAKzyS4o1xQ5Mc4tGdQHYszCXIYZoGplj/YV0wOH+G0PeF2C76nr095p7xzBm25LKQxCiSQSV1Mleh8oEb0PDZEu50JzAfIE79NprhbPRivJLYbBrJnRQIY6/ABLCehJJ+tRHFLqjI0OeZmeYCjJIUEakkaaCBU1gyDgz+Zg4+j66+wIqLxGFN+wmT/yWgyD/Yd1HqJ/Q1nYxrhMaofKIPeDodtCekQCfpU9w+5bnNAJbck9vib22A9qpRwxUlF6nWNWPpptUxg0KkTE6ado/DPUDqapob2XO5wtLmVhHf3GnT5mlcQ8PorpdA+lQ3D+IFQTPwg/Mz/6FWFccWRQe4/Sk2qJSkmjnfsFmPaAD+5rk5eSSCNCNvUmPep6ysrXO8dNRUcX3ZSmuqIPB5kMHbp6azFRHiNA9pj1VjBGkLMafOrJiVB2Go/xpVc4uhUHMIUnU/r/AD3q8cqdEzhexrwHxMyXLdi75lZgit+JZ2zdxV4rGsx/q1cbLcUk7iQZH6VsaXAwzKZB1FejjlemedljW0KoUKFaGIAaOio6BBE0YoqFAAo6KjpgChRTQoA5xQoE0KCwpo6FCkAKBo6KaACoxQmgKAOGPvFbVxlEsEaB3OU1mfAeIphrK3APOQMveCIGvQxqTWpkVjfjfgpwuJRVYm3cVmSRqvmgrpvGkVjmjaNsMqZI4rij3wzXGzEgZVGgQA7KO2u9M+C8RPnX/Q8T0bQn5mT9KLDW/uWBgGNF3LT7bfOo3hmJAunrM/qIn/NctWdt1Rb7WOy2LeTeXMe7EkfSuWExJVi1vzTqyTHtE+9MEBS41s7Mc1uToTHwZtlJ6E05s8VsW2m6lzQwZB8p6gjfT0qXD4K5Fqs27N6SoVXIhjGv/MDWmeI4VcmAqx6NA+kf3rjhvEOEvABLmVvw5g6a7aMQRTqxcxbEqqAxoSQ3/wCl0P0rNpoqNvoVY4f1YrA2Ve/cmpfANzLnl+FdzTWxwa/c/wDM4VeqrpPux6e1WfhmBS2oVBFJRbZUpKK9ndRAptd2rmeNWSSAzGCQStu4ygjcFgsUYxKOJRgw3Mbj3XcVqzFJ2MSdTUNx0jIwNTbjUx6fqahuNKSCBHb/ACax8nSipeH7IBuSBIe22veWEVf+CWiqtOxaQO07/rWY2MVcW+bVtSzG8SAoknKCBoOnmrVeFYdktKr/ABxLenZR7Cu/Erlfo8zO0o17HdCKFAV0nGA0KOhQAQo4owKMUAIoUqipgCiNHFCgDkaIUZoRSKBRGjihFAwUKEUKACNHQijigAVlX2xXmW9hYBCi2/mjQksNB0mBtWqEVnH2zXWAwaANlzXHJjy54CgT0MSamf4lY+yscFslkJO28aiT/qPX2FNeH4I3cWv5RmLHuEUkrPb0FP8AgtoFCGLEdpKqP8k0/wCDYbLirGUGHLouhg5kYdfwggD1ma4X5PSircb6sf2VzIufy5hIJ/v6elPbV1VIF5SynQMNY7Q2/wC9duK8Me7cZR5US2rdswgfIAdajOG+H710MVuFVkgSN43PtWKmdc8OvRMXeA4a4ZABnqoif9y7T7VKYDw2LQ+6Z0j8run6Tl/SmnB+Hck6tmMdoq44FpA+tJfczObcEVTH3cZbB5eKaRst+0jqf+aAMPelYrjlwi0t5zaDIWdhlUXIyqQoUkgEkjWDAqyY/DSpjQnb1J9apPFPDl5rzlL7ry1XKQASc4LEdws9RVp1pk3GW6BiMeDAthmQbCTsPyppTjD2VeHQlG3DBiPWCpO30qNTg+Im0Bde4QZuZ2JViDuJErp+1W3A8HVCWkyTLQdCewHf2rN96NbpbDweIzKZ+INB9YE6e9V/jnGyJCBTruW/annjPC8i1dvgL8Bg65ldtDt8UzoOhrOMPdXmC2VuG64GQPuSw8vlGkHv6VrHHZi8iRdvApd3xNy24tlyAcyZwxABOaCCAPSrhw7Em4pzKEuIxS4gMhXXsTqVZSGE6waisF4cuWbapaxl202UZvJau2y5+KFdZCz0BpPhOxfN/GXL7hgXS0GAADvZBzvAGgEgV6EftpHl5GptssMUIpRWlBasxoRFCl5aTQIKjWiijAoAMCkxSooooAKiFKpM0wOdFR0UUigGgKFHFABGhFHFHQAVCjoUACqV9ruGzYK2/S3iFLd/vAUEfOrrVZ+0jiKWsBdV0Fw3otop0AIIbPO4K7j1qZ/iyofkjNuDYkINEBImC+oB7wf8U6xmLclWZ8rKwZDqIK6rCDYSNz9KrXCcaVMAR0MH+EVNs6qcwie5mfqR+1cbVM9CDtGq8A4gmLtLeQbEh1I+Fx8QBP4TvG1dsI8cxSNQ7dIlWggx7aTWb8A461k3UTzpcAkJurDZlJgMfTrVrwfiK7iLha4CsqoWVy6AENpJJ16mueUKbOqDckSzDzTFS2CuQBUTY123p0L0aVKdFyXLRNN5veoXiuIay/NyM2mVwoklQSVZSOqydOoPpXW1iTXZsbA9a0tMzWNp9DXDcatOPKXJ/Ly3De0Eb1MYdDAYrl00U7j1MdahlxzO0LPckbKvr69hUpaYZQS31/vSixZIUI4zhBdsOhgyp/zVG4LwNRibDyGJaQQsbKTqZM9q0SBkJms7W0wxyC1ddUbEeZQfzA5jbJ+E+nvWkXU0RV45L4LricRkAgS7GLa9XfpA/KNydgBS8DhBatrbHmiST+ZmJZ2PuxNHhcDbtksoJc6F3Yu5HbMdl9BApxXoebPKfVIEUdALS8tMkQBREV0yHsfpSYoHQiKOKWEostAqEAUZWlRQAoEkIy0UV1IpJFAqGtHRUBQUCjoChQAKFChQAKOioUAHVU+0ngtzE4ZTaUu9pi2QRLIR5ss7kbxVrowaTVqhxdOzzcMKS0qcvygz2p25uLGZm9CIj9K2bj/hHD4klypS6SPOkAn/AHA6EfrVIxnBHW69pUc5WhWKgC6OhAmAemvauXJjkjsxTjLzRD+HcWRfTLJJIEnpJAMDv61dcYpVw47T8uvvUFwzgV63fXPZezL6EpAJGsA9T1q33cPmT/UpkevcH3iuSTqR6eL8A8Hf6/zWpDJJ9Krlm6EbLrG6+3Y+21TeCv8A6VNFP5JLl7RTfE2FUZrzi2ny0+Z60+tPMU4sW1d2d1DEDKoIkAdTHc1SVmDyOInh72SuW3lCH1XX1JnUmozi/hjDXyDcZ2yKYyXWWPYKd/X0o+J+GMLckm3bE7yNCfTtVJx/h5rLZsNcvWyCdUYMB9Zim9G2HDHJfGf8/wCgxvHL9lmw+V1VfKGd85I7g96lPAeGN2814/BZBCk/ivN691Uk/OqzZwNwo9y7ca9cBjzkEyTpEdZrVuEcOGHsW7Kx5F83rcOrn3zfsK6MEE3fwcn1eR44uPz/AEPBUL4i8T2sJAcO9xoi2uhgn4i50ER86lP623zeUWy3CAQraZgfyMdGPcDWs78eYC7cxF2NsoK6np+bSNOijvrvXW3o82MbeycxX2h4ZUFxDzFIAKEFHR5GZXBHbWR29ac3PEKYjDi5aIU7gFtD8x0AiZ2mszfCNdm4mXyKpKHRnUHzzpqf50pFrhL2bXPtvlBuAMo0ylzCN21nX/usnlp0a/o6snxjcVZe599cBC8wAuXDBiAFVSYI31nadqufDvEJeylxxrkJIEQzBon09jVC4hjwAH0B2aBoSN4kkD5d6Z8P4yEczLIQRAJBnfTt1prKmyni1stXiHxJdzCWZILD7tmAMwUzdxoatHhbjAvWwGbM4YjbtA39zWM8b47zARJhWGUEiV9wNCCPppUzwzjpwwtshBLMrx+YANIPyY/M1SnshwVG1qpOwoFY6R/P+qxDxd4wxTiDfJsuc1trYKCYGZJ0JA6A7Qal/BHjN1flPDILTFizyxcag6kyxOUR2n8tVyM+Jq1FH8ms64D4yvNca9i7pSxasC5cS2vla5d0S2oiTGYnfoO1Iu/aa7seVZUIIiQzt/zIYAH2o5C4MvtACjoVRmFFCjoqBgo6KjoAIUKOKAoAFE7BRLEKO5MD6mmOK4oozZWSV3LHQE7ARuTB0qI4n4buvmuZmuXMhNpXJAJIMhAoKkCRuJ0qkvkKI/xV49t2le3hfvLvw80ActD1g/iYfSj+ybxerxg8US1yW5Nx4JfOczWz/qmSPSoLjPhNXASwjC+FiA68q7yx5ymaHF3QnLG4IG1UiyTIMlSDMiQVI2PcERQ42jRV4PVL4ZdR0IgjpBERHao/GcIVtRoYGo9B1G0betVT7NfHRxUYfEEG8F8tzQc0DoR+fvG9aAdK5ZRT0zRSlB6ZnfHuDEDNAHWRtm3IE96isBe7z/6rVr2HDTIH0GsiNdKz7xN4fawWu2wSmpIH4IjaTLCTXNLFXR34vqlLUuzrh8ZqKmMHigfLtr+tZovHGUkZM36U5teJnUhiIA+dSoSRrLjI03lTpoR0O/y96guL4G205lUkadv2qMt+OLWWWOXrHSffpTG54lF5hbshrjnZUGYz6xsO5OgpOLfSJguO2x34a4eDdVQJS1F1/wDeSeUvpqJ/41bbuICzmBHrE/MxTfgvD+RZVD8Z81wjWbh3g9gNB7Uz8RcTuWLZNu1zDIiTqxOy21AJZvT0Nd2KHCJ5ufJ+pO/Hgd4tLGIQ2rkOsTE7eoPQ1RvFtvEYY25xL38KWgSoa7a66sBDjtOvvSb/ABDFQXvW2t5thIMDUxAgz6GobinGHFogme0/pmHUanXpSlJDjBrdnPH8ThTcX3UuN9dVI3B7GKkuHY4NZMQQykMMuqwJUx3Biqddx+ay4uNLaDpJk7djTXiOLRBkQsGy+qsp7Ed/0rneOzoWSh3ime7bXLJyHzCdiBqB66betNrRPlgHQ9v3qAbiN5TPMaTEnvHf/NWa1iQtvO5K7AbNJ38pO9U1RCaZH3sNLMyiSD7fL3pVnElSCG+E6Dt1EfrTbCcUyXWYglSTMbjWZAo7rBWBJGW6AZ3ymZn5afrVQtOmTI78VZRalXlWJJRplCfhdO6mInvUfwvGML1s9VPoYnfynQ77GuHEsQAzBfhYz/c5euU7idaZWjqP5vWpkXO/xAmyFDlkzyq9DAKqddyOk9DVh8N2La2vvM28DJIEjUkt+Iy0ekVRhcOZUQSTCLHUnTSrXhOM2rNpLYRiRJbzMdWJYHsJBG3amtsZtdCjNFWpzAoRR0VAAFHQArnisQttCzmFHf8AQD3pjDvXAqlmIAHeqZxzxLcuM1vDgqi/G5AkjdoG6qANTT/EXziZkgWy+RVFxQc7ahFA3uHvsBNTOG8PWkR15UXXMKGYkNyxmALLqE7gxmj5VWo9jozl8Vl/qYtLNvls124WyIjaF1AU5mMxqPKIq6+Grxt2Ll4PYbm21fkC5y1W2JVrqXTqwMTqq6ipvij3bWDJuco3mgMyZUUa6RnBzwo2gz6Vm2OxAGIt3Ltw3srsiO9spktPbIcZEVfKZ0XvrT/MOi98U4et+3Zvo9pBbCvbcO1wuYK5LlxfMyeacwMg76VTvE3h3m3XN66y3jbQ2rlwKLbRIcM9sQqzEFtZGp1pHC8Vyr74hQUt2bSm0tx3CtnOUgwCQ+g0j1q0YW9bxqXSbJ5wyXOWty25ZRoDbRo8hG6MACfWiuP/AAOzH73MtXCkFXUiCp6iCHRh3EGRWz/Z745XEouHxDgYgCAxgC9v8P8ArA3X0mqt4j4Ktq3ct4iOUWF2zdtpkuhnAVbSWQCG1HmUHbXrVFxmDu2mXNKak22grmKH4l6hwY0ImplFSVlp2en0PSiu2wRrWfeA/tBW/kw+JIS/ACXJ8t2O8/C57dTt2rQwa5pJp7GUrxb4UDg3bS+cSSAP/JJZjIAnOdADWRcQ4sgEQdNxrIPUGdiNq9JNWMfap4Lc3w+Ftlv6ghSoAAS434mP4VYA6kQD71m47tHVjztR4si/stxNk3mfEqga5AwucSJBOaJ0zERrFa8iBdAAv+0AftWI+PMJZwzYPC2zIS0c7aAs5jzEgASDpPWBT7wp49u4U8vE571k/CSfMgGnlP4xtIrpjFUcs22zXr95UUsxgDfr9BUdjOMqmVgAQdFbffSQRt/JqKxXFb1/DsVt4blPorC9cduhByBBlbTqZHrVV4vdxIWHYBdJKA5Q3RmE6E9aUpUOMLHPGsVduF1YpbMySkQwOxH+oHr2PpWeY7GXEeG8y9R6/Sp7EYwqcvMQzoN1I9JnTrFVriF8AwwkkGIPfYmspLls1X26IZ7gzydtf122pOIuEuSfMZ1mQf1pwbIbUdIkAztTbEJqf3/zNCRLENl0301PfTt+lI/qnY6nQSQOmu8Cku+lJspTomxd675tJEgf4ri94xBOgOn+KXeOorg4oBsDuSddafcOta5joBt70xRalcKn4QZg/wDs/wA9KLBIfrktJzWMvqEjcHeR0EUxs4wgQs/IZvae21HjbpykHp8PXf8ASajLWJK/DpSiNs9ZGjFCjFdBzBUAKE0V24qKXchVUEsTsANzTGIxmMSzba5dYIiiSx2HYe57VlfFfGVu/cm4H5cjKgKgZQfhII1J1JNRPjfxe2NuZVlbCH7tfzEf/I/qeg6VWVI76fX51cbXRSS8mm8Es2cU68nENbZLhuNzYQC2d8mTqvcnTSpnCcQuYb+ospdtW8l6bnMUsHUorCcxDFX1UFQdTPpWR4TEEQV0IIOnWNR+oq78O8dcy06YgKzNa5YuEZnJAOUKxMm4zOTqQoAG1U7emJxraL5hvEOGzYds5trlCi3yi1kXX0AW8U8hlss9dq78V4Dzb+Fv4i9yLillREhgz6kRcPp0In51V+E8AY4e6iYxbzLlZLYRS7nCRcFosDBRbjQcumu9dF8T3weab8raKC/YxCqCz3GlltWlQOvLEFXJIIFZ8af2Me/Iu/4Aum7Y5jpcTmvz1Fxg7o5ZlcFySMrfhk9dacYawuBt4q5dtYiLRhbhuK7rZYgs1m/o0TDcttdNNKs2LweHuYj+puXbbiyCbZBOeyyxnByGGXY6iRO9VX7Q/D3OLYg3bIsFAyS7IGuiCCxEq+YA9KIycmk2D0TOA4thTaJzs1xUtqHvyOYbxmyzFOs6Z4kVA+KOEPaV0Nnn274Di0WDtYvsQrMt2cwXTRtRvNQ+JtWPNbtrbJuWrZUqczafeMueclp1ZSqyNJq28O8StzbX9S2FRMilSxucxVvAC1DkZWJnKSIEim48doLsyHiHDntZWaSjEhW3Ge2SHtkjQMpH6aVf/AX2kNbZMNjGzISFS8TqmmguH8S7ebcTrU34w4C7KRbKZ8QwF235ijrbOZrlpP8A7NQSN9NCazDjXAeSodJII81tj95YaSCtxOo6huxofGaGmekw0iVIgjQjXTuO9V7j3EbNq4qXroTMsqNZaNNx8I8xEmsh8D+P7uCIR813Dn8E+a3trb+X4f71dMVxmzjb10rF6zyFdQFBZWHlYAtGXRlzKNhrXNKLiaJJsqX2x+HzbGHxYHxhkfKZUEHNaj3WRPWqZgSLtvK3Qk+kDTQ9DWkcXxhv8ExNq4yl8NeT0KgtKqw6HU9TpFZvwO0WZhAIUFyI/DsST6b1vj2TNU6O/AOKPh3YpcIUGMrk6z6etbD4Zx2Gxtgpa8jARcTdtfxM5+MnvrWL8Y4ZlfMFUScyupkNA1CzsO46V18PeIWwt5L9siVIV9IV16g/5FNr5JLP458GXcOTct5WRpAXQkAdcg1MwToIEa1njY0g5HWYmJgxpv616D4hxE3LK3UQFWUMGXzMVbpEakE7TWSeNsJh7hblWblq6G1Z9C41JZ1HlUdoJPfsMJRLUnRVbDlTG4adx22NccSrBtp7x0rkrz0GZTIj+1Lv3c2VgSNOvT51JRxc+0Uu3bkdq4XGE6iO/r608tW4Ezp/N6aENL1uPrXIinON0OnvTQ0COloa1MYeyQu0EwT6DoP560ywFkkiRI3942qSvXSBEwT8z+n96TKQxxOGkMSdR3P6CN6jWWKeY1xESSQZ9AD2G5PrTMChCZ64o6PLQArc5wRVD+1/iWTDW7A3utmf/Zb1H1Jq/KO5Hz2HuawPx1xf+qxl1wfIhNu3G2RCQPqdZ6zTRUVsrqaxp1rsNT016elclWdvr21pyAPX1mtlRTsJ7hmd2006af8Aqu127Jk9dyNPXWOlchAAAJ/eaCDaTE/p026U2qGrs74e8U1tuUYgqcvlJRt1kdDV28L+PI+5xtsXrWW3bUhVBRB5fOTrcGU++hqiZgOs/wDX965hvp/ftUuKYcjXEwwPLe1maxaDmziMKhZ2bMBkvEgkNAhgQQRrvVjxHEMKww9u3yAuYEWrqEI+cAsLTnRXEtpGsERWK8H49fwzB7NwqQGhSSUlgAxKHQnSrZhOKrxHE5XyKjAkWLz5EOIdI5tp0EzmHwnvPpUtX2TT8Fz8T8ALX7IwiW8k3Ld1FVItPcGbnXEjU+/eqZgeBX+azFr7ZLJay1u3kbNZYc2y1u7IZV3CnfpVsw3iq7hUdL+Gbm2sli5fQB5bJnV2tiC6RrprE1Z8ZjrpGEZHtC45lreby3kgF+S5E5gII/hqeUoqmCoruA8UYdXz2kuXLl0WXuA+RAmiNfRHMAqWyuoOhrnxS0mKtG8tw3GTEG03lAlQSEN1hqFXPIYaERIpl464UzYtWfEEpljJcsk5Vc621uIIKHUEmYkelN+E4u/YR7dm1bwf4mBDXki0pGXKdrp6jstVGOuS7E34Klx/w5c5kJZKXRlS8n/xm6VLZ7L7lWAB95HSq/gMddw90svkIBRgy5oUxmBU7HStevYnDYy2XS473wwt5EIRlYiX/p8/xKQSQp7GINV/xzwAsy8wobuv3scuUOVUDr8LvLLpvuabXLQ4yorX/wDWD+gvYU24e8yE3IEFU6nrnOmuwFQHBrIa+ttm5aNKMdTCkEk6e1duI8Lu2jkv2ipRtZWQSBmyEjQqRvB2NJ4Tcf8AqbRVUDc4MqKxAEkZbeY65QNPbvUqKT0Xdl2e0l/DHmMAEUwMkAhTkF1SOuxn3BG1UMYS5qpKusxpoAR1/wBLfpWj+EnZrmJ0W2OaVNgibfNfNKuYlF28y6TVU4xhbuHuuscuWm8jkEiNFZGIk1ckjND77LvF5w1w4DENFi4xyE68u62kf7Gn6n1px9oLSzW4tuiHTKWuGYIYwgCIBoMsnYTrVK49hDbZbqgZTlIIM9P2rRfDPHLl7CxCm5a0hkJ8hEhyAQGEbk9qwki0Y+bZ5hjQ6wP7fztSkMZlI0MfvV349gLly4XItyohhaUAQTs4BInSfSKqOLw0XRI0PTv8UbexFZNUaEZdXpXXC4gjSnjSGgCVmBHbt/3UXbGooJOuJMmO3al2bPUzHWuaoZ0E71IYFZ0J0BBb1PSkMd2LULrvuY6dhNR1+4ZI2H8NSuIcRuR6D9u9RbWc3m1AHp/JoYxg+p0paKPX5CkRrSttiaZJ65NALRzRqK2MUVzx/wAU/psFcYEBnHLX3fcj2EmsETcyD6f91oP2ycWz4i3hgRlsrmaCTL3IIBHoB+tUJGiNJA/X51okWlQtZBjY+n80pYuHWSSTuTXIER7ihMkaaem5960SoTdit9j/AN+gpVzy6aSB9Z7UplETsT0A0HefWkn9vTrR2NqjlmA1Py9aNSf19o0/eivoYJBif7dIrnbedtB2PQ0hnUeumm0105hGvWZHv3/akGPlp/ATRBx67/wUMSst3CfFzm5bOIuuHRSvPX7xiDIHNtHy3AoZoI81XW3evYdcOLN+zibKhXsh1H37ZzKI+Ym1dGceggab1jqrG87awf71IYHi12yCqGbbGWtkSjETBKdD6jWlX8A158m9cQW5isO4N3kqYdXQS6KD95auIPykQWB1qq8b4W+GFkKz33cl7N3mlQ11geZNoeUkoZHfUiKh+F8Yw9xEa2lxLqW4uBbjLlbMIu2iWm4DrKan0q68P8TYdlsJeZbfxgB7ZVXVYXnLoOUGzaA6akVKuPW0Q/ZT/C738MCL4a8OeQthgPubq+a21vEafEoaOhiN6mOHeKLWIc279qyLl9VILCUYqSLfNtkyhZSFncHTtVh5tq3bUYWznTmBGGWTZLSUbIwlkBPToTBqhYfg7YXFXrV64ud7hfMMOzJBPM3Y5VEqDEnb0NNVLsOixWuC3rV+5/S5WQZWVLjzZXMfvQQZgASoZV0n5VFYvwGh4tbWwLdu2ttLt1M3XMVPKzAggGDrG470+4QTgUe0zWjauBkLXrmlq+wzFHB1ylYJE+k6VM8QS8LNi4Et28SLZFl7ea6iEDNleBmay6iG3jQ+tRNtMqJXvDWGC3rtpmuG6b0S4uIDbFx/KGjKTI32IPQ1FeMXF1iLYa3etvym50AXLQkhBdaRnUnQncRV/wCD8ZTiOHFxQyXrR++sBoYNBBTMYlTMqe4GxrO+O8OJcrNy4l5Q9t7shiJ+F4Bl0jKQwmqhLk9iaoq9/DF7ZRi4ZJyK4AIUe2/Wo7wfxPlYi3auzyrjhGOo8jGAIG4mKveHbOgW/bti6oyF7ZIYowBD5TrKnQgdqoPirhjW7k7ZRI1nY/hpzQRZofing2GtK0i8Mp+8hyd9M4zIFXXoTGtZpx/Bcm8EVjcXQq8RmDbGASO+xI00q38S4+cThbF0OOatsW7oB3IEBiNjpvNVZGSGDBZbqNIjcg9P71yyNldHAWYeQJECD+Wd/eq9bWTpVkt25KKpzGY17AaT9Kr4J2jTc0gCu3dNK7YO7EAH1Pr86aASdK74d42ikA9xD5tfi77z9aa4hwNNe+pMx2iu5bKpJOYyOsH9NxTMku2upNANgs2GdgqqSTsB+1X3w/8AZbiMRaFxmCTsCrfvEfSpfwT4HVkV3F0sdc4w7lY6Q5uCD/xrY+G4XlJkVYUbDMevoZy+wNaJIhuhYqM8R8bXB4e5iHE5B5V/O5+Ffmf2qTWsv+2++2TCW58hZ2I6EjKAT8ifrVpEozbF4x71x7tw5rlxyzH1J2HoP7UgNv8AzbtSFFLvDWfStkvA78i2gnNuYOnY0FY7RB6/4FclY6e/713sfuf796faHVOgg57df5M0GcDQAT6f37n/AAKVeGn89K5XBBoS1sJKnoBU7D+b02mG001g+vQ/KnNnUa0wxh0Py/ei/AVqx4GjSfnEiJpds7H+fMfzrSbSiAeun60oD4fUmhugiLD+vr8+sUOb0/nzqOv3DtPT/HX513wlwka66f2o8C8j6ZMj3+f8FT1vxdfdBavPnUKVUsoZspIJRjpNvygQOlVu223yrvbG/wAx8qfQd2a7wvjGITCFl5dzDwTa5VwqysGnkc1vhYBvKCIgRU74mxNjE21tPiFsq5jMHAuC4mnKKnQyC2ugn3rEuE8Tu2iQjkKykMphlbNEyjAqT5RrHStc4xwHD28Mht2lQvbZXiRnWEeH/Nr3222rLTl7sTi0iL4nwIMFAFsoOZcW41k5ibShmtXVIzA5kkzqysYOlWjg9i7ewZTFypYnKylUIR/MgtlPhCzAYagCmnhrH3HuhWckLdYLPQZmWJ3iAB8qsvE+G2rhtu6y1svkIJGWRr8JFTkfhiXopWH45yrzpf5VrEYe4gN5GBN5bgLXFuQAbhBylhAIDZhqKV9sWGZ8JaxKAxbeXAeAFuCCSV+LoJmNQasfGMMhOHuZRnzls0aluTcEt+b4V3n4R2pr4FxbYrA4c34uc3DE3AVUBobKJVQBEaRFZXTtGjRnmAt3bt221t1VWueRnbmguVzqDPmtFlLCdpBrj46wysjahGW5DLGUlsomCwgnrI0itMPDLOV25aAgW1BCgQtthkGnQSY96oviAc3DfeeeMS6gtqQAWAAY6jTSunlyZj0Zzg1ZAyBVyESCCQZ1+Iay3rURjb7Sw6Ede3erHjmlAesEdtASB+1VjHDyA9QSB7dq5siqVG8XoXwqYZ/yqY11HlOw+lN7pXIDPmmPUgd/SnvC0H9PdbqOvvkqJfeo9D8ARhPp2FSNm0LkKIUCZJgfItuflUda3HyqcwijLBAO+4B6E9fagCOxWDKvlkNH4hPXXQ9RTvC8Ozebp0gzr7xArnh7hJ1J+KN+naBVwsYZFw9tlUBjnkjrASJ+p+tNbY0i1fZnif6Z1Uk8u5CkEwodtipiCdNRI0NauRWQfZw5PmJM5h1IB80eZRo2ncVsD71oZS7P/9k="/>
          <p:cNvSpPr>
            <a:spLocks noChangeAspect="1" noChangeArrowheads="1"/>
          </p:cNvSpPr>
          <p:nvPr/>
        </p:nvSpPr>
        <p:spPr bwMode="auto">
          <a:xfrm>
            <a:off x="673100" y="4556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descr="cosbyshow_main_max.jpg"/>
          <p:cNvPicPr>
            <a:picLocks noChangeAspect="1"/>
          </p:cNvPicPr>
          <p:nvPr/>
        </p:nvPicPr>
        <p:blipFill>
          <a:blip r:embed="rId3"/>
          <a:stretch>
            <a:fillRect/>
          </a:stretch>
        </p:blipFill>
        <p:spPr>
          <a:xfrm>
            <a:off x="6533407" y="4252912"/>
            <a:ext cx="2153393" cy="2330451"/>
          </a:xfrm>
          <a:prstGeom prst="rect">
            <a:avLst/>
          </a:prstGeom>
        </p:spPr>
      </p:pic>
    </p:spTree>
    <p:extLst>
      <p:ext uri="{BB962C8B-B14F-4D97-AF65-F5344CB8AC3E}">
        <p14:creationId xmlns:p14="http://schemas.microsoft.com/office/powerpoint/2010/main" val="2602536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848600" cy="5257799"/>
          </a:xfrm>
        </p:spPr>
        <p:txBody>
          <a:bodyPr>
            <a:normAutofit fontScale="62500" lnSpcReduction="20000"/>
          </a:bodyPr>
          <a:lstStyle/>
          <a:p>
            <a:pPr marL="0" indent="0">
              <a:buNone/>
            </a:pPr>
            <a:r>
              <a:rPr lang="en-US" dirty="0">
                <a:solidFill>
                  <a:schemeClr val="bg1"/>
                </a:solidFill>
              </a:rPr>
              <a:t>On a rainy day, your 11-year-old son begs not to go to his track meet because it’s rainy and he really </a:t>
            </a:r>
            <a:r>
              <a:rPr lang="en-US" dirty="0" err="1">
                <a:solidFill>
                  <a:schemeClr val="bg1"/>
                </a:solidFill>
              </a:rPr>
              <a:t>really</a:t>
            </a:r>
            <a:r>
              <a:rPr lang="en-US" dirty="0">
                <a:solidFill>
                  <a:schemeClr val="bg1"/>
                </a:solidFill>
              </a:rPr>
              <a:t> </a:t>
            </a:r>
            <a:r>
              <a:rPr lang="en-US" dirty="0" err="1">
                <a:solidFill>
                  <a:schemeClr val="bg1"/>
                </a:solidFill>
              </a:rPr>
              <a:t>really</a:t>
            </a:r>
            <a:r>
              <a:rPr lang="en-US" dirty="0">
                <a:solidFill>
                  <a:schemeClr val="bg1"/>
                </a:solidFill>
              </a:rPr>
              <a:t> </a:t>
            </a:r>
            <a:r>
              <a:rPr lang="en-US" dirty="0" err="1">
                <a:solidFill>
                  <a:schemeClr val="bg1"/>
                </a:solidFill>
              </a:rPr>
              <a:t>really</a:t>
            </a:r>
            <a:r>
              <a:rPr lang="en-US" dirty="0">
                <a:solidFill>
                  <a:schemeClr val="bg1"/>
                </a:solidFill>
              </a:rPr>
              <a:t> doesn’t want to go. On the one hand, it’s not schoolwork. On the other hand, you’ve noticed that lately your son is spending more time “hanging out,” not really using his time well, saying he’s too sick for school when you don’t agree, and basically avoiding anything that requires uncomfortable effort. In response, you:</a:t>
            </a:r>
          </a:p>
          <a:p>
            <a:r>
              <a:rPr lang="en-US" b="1" dirty="0">
                <a:solidFill>
                  <a:schemeClr val="bg1"/>
                </a:solidFill>
              </a:rPr>
              <a:t>A. </a:t>
            </a:r>
            <a:r>
              <a:rPr lang="en-US" dirty="0">
                <a:solidFill>
                  <a:schemeClr val="bg1"/>
                </a:solidFill>
              </a:rPr>
              <a:t>say, "It's up to you what you choose to do. Besides, it's only track — it's OK if once in awhile you miss it." </a:t>
            </a:r>
          </a:p>
          <a:p>
            <a:r>
              <a:rPr lang="en-US" b="1" dirty="0">
                <a:solidFill>
                  <a:schemeClr val="bg1"/>
                </a:solidFill>
              </a:rPr>
              <a:t>B.</a:t>
            </a:r>
            <a:r>
              <a:rPr lang="en-US" dirty="0">
                <a:solidFill>
                  <a:schemeClr val="bg1"/>
                </a:solidFill>
              </a:rPr>
              <a:t> Offer to pick him up early from school and take him out for ice cream since you know he’s been tired out lately and needs a break.</a:t>
            </a:r>
          </a:p>
          <a:p>
            <a:r>
              <a:rPr lang="en-US" b="1" dirty="0">
                <a:solidFill>
                  <a:schemeClr val="bg1"/>
                </a:solidFill>
              </a:rPr>
              <a:t>C.</a:t>
            </a:r>
            <a:r>
              <a:rPr lang="en-US" dirty="0">
                <a:solidFill>
                  <a:schemeClr val="bg1"/>
                </a:solidFill>
              </a:rPr>
              <a:t> say, "I understand you don't want to go and I know that feeling of not doing something you don't want to, but that's precisely why I want you to go. Sometimes we have an urge to avoid tough stuff, but it’s important to do things even when they're hard."</a:t>
            </a:r>
          </a:p>
          <a:p>
            <a:r>
              <a:rPr lang="en-US" b="1" dirty="0">
                <a:solidFill>
                  <a:schemeClr val="bg1"/>
                </a:solidFill>
              </a:rPr>
              <a:t>D. </a:t>
            </a:r>
            <a:r>
              <a:rPr lang="en-US" dirty="0">
                <a:solidFill>
                  <a:schemeClr val="bg1"/>
                </a:solidFill>
              </a:rPr>
              <a:t>say, "You have to go. No ifs, ands, or buts - conversation over."</a:t>
            </a:r>
          </a:p>
          <a:p>
            <a:endParaRPr lang="en-US" dirty="0">
              <a:solidFill>
                <a:schemeClr val="bg1"/>
              </a:solidFill>
            </a:endParaRPr>
          </a:p>
        </p:txBody>
      </p:sp>
    </p:spTree>
    <p:extLst>
      <p:ext uri="{BB962C8B-B14F-4D97-AF65-F5344CB8AC3E}">
        <p14:creationId xmlns:p14="http://schemas.microsoft.com/office/powerpoint/2010/main" val="206206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81200"/>
            <a:ext cx="7543800" cy="2590800"/>
          </a:xfrm>
        </p:spPr>
        <p:txBody>
          <a:bodyPr>
            <a:normAutofit/>
          </a:bodyPr>
          <a:lstStyle/>
          <a:p>
            <a:r>
              <a:rPr lang="en-US" sz="2400" b="1" dirty="0" smtClean="0">
                <a:solidFill>
                  <a:schemeClr val="bg1"/>
                </a:solidFill>
              </a:rPr>
              <a:t>C.</a:t>
            </a:r>
            <a:r>
              <a:rPr lang="en-US" sz="2400" dirty="0" smtClean="0">
                <a:solidFill>
                  <a:schemeClr val="bg1"/>
                </a:solidFill>
              </a:rPr>
              <a:t> Say, "I understand you don't want to go and I know that feeling of not doing something you don't want to, but that's precisely why I want you to go. Sometimes we have an urge to avoid tough stuff, but it’s important to do things even when they're hard."</a:t>
            </a:r>
            <a:br>
              <a:rPr lang="en-US" sz="2400" dirty="0" smtClean="0">
                <a:solidFill>
                  <a:schemeClr val="bg1"/>
                </a:solidFill>
              </a:rPr>
            </a:br>
            <a:endParaRPr lang="en-US" sz="2400" dirty="0">
              <a:solidFill>
                <a:schemeClr val="bg1"/>
              </a:solidFill>
            </a:endParaRPr>
          </a:p>
        </p:txBody>
      </p:sp>
    </p:spTree>
    <p:extLst>
      <p:ext uri="{BB962C8B-B14F-4D97-AF65-F5344CB8AC3E}">
        <p14:creationId xmlns:p14="http://schemas.microsoft.com/office/powerpoint/2010/main" val="3742148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1215</TotalTime>
  <Words>1502</Words>
  <Application>Microsoft Office PowerPoint</Application>
  <PresentationFormat>On-screen Show (4:3)</PresentationFormat>
  <Paragraphs>90</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Parenting Styles By Diana Baumrind </vt:lpstr>
      <vt:lpstr>Why is Understanding Parenting Styles Important?</vt:lpstr>
      <vt:lpstr>The Four Different Parenting Styles</vt:lpstr>
      <vt:lpstr>Permissive Parenting Style </vt:lpstr>
      <vt:lpstr>PowerPoint Presentation</vt:lpstr>
      <vt:lpstr>B. "OK, you've been such a good boy, you deserve a bag of chips." He seems to have his heart set and, after all, it's only one bag of chips. </vt:lpstr>
      <vt:lpstr>Authoritative Parenting Style </vt:lpstr>
      <vt:lpstr>PowerPoint Presentation</vt:lpstr>
      <vt:lpstr>C. Say, "I understand you don't want to go and I know that feeling of not doing something you don't want to, but that's precisely why I want you to go. Sometimes we have an urge to avoid tough stuff, but it’s important to do things even when they're hard." </vt:lpstr>
      <vt:lpstr>Uninvolved Parenting Style </vt:lpstr>
      <vt:lpstr>PowerPoint Presentation</vt:lpstr>
      <vt:lpstr>D. "I have such a headache. Please do it on your own or just skip it tonight. After all, it's been a long day and I know how tired you are."   </vt:lpstr>
      <vt:lpstr>Authoritarian Parenting Style </vt:lpstr>
      <vt:lpstr>PowerPoint Presentation</vt:lpstr>
      <vt:lpstr>B. Ground them for talking back to you and questioning your judgment. </vt:lpstr>
      <vt:lpstr>Which one is considered the best parenting style and why? </vt:lpstr>
    </vt:vector>
  </TitlesOfParts>
  <Company>University of Southern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Payal Jain</dc:creator>
  <cp:lastModifiedBy>Jain, Payal</cp:lastModifiedBy>
  <cp:revision>43</cp:revision>
  <dcterms:created xsi:type="dcterms:W3CDTF">2013-08-15T03:38:20Z</dcterms:created>
  <dcterms:modified xsi:type="dcterms:W3CDTF">2015-01-14T03:52:32Z</dcterms:modified>
</cp:coreProperties>
</file>